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sldIdLst>
    <p:sldId id="256" r:id="rId2"/>
    <p:sldId id="259" r:id="rId3"/>
    <p:sldId id="287" r:id="rId4"/>
    <p:sldId id="286" r:id="rId5"/>
    <p:sldId id="257" r:id="rId6"/>
    <p:sldId id="288" r:id="rId7"/>
    <p:sldId id="289" r:id="rId8"/>
    <p:sldId id="290" r:id="rId9"/>
    <p:sldId id="291" r:id="rId10"/>
    <p:sldId id="345" r:id="rId11"/>
    <p:sldId id="292" r:id="rId12"/>
    <p:sldId id="293" r:id="rId13"/>
    <p:sldId id="294" r:id="rId14"/>
    <p:sldId id="346" r:id="rId15"/>
    <p:sldId id="295" r:id="rId16"/>
    <p:sldId id="296" r:id="rId17"/>
    <p:sldId id="347" r:id="rId18"/>
    <p:sldId id="297" r:id="rId19"/>
    <p:sldId id="298" r:id="rId20"/>
    <p:sldId id="299" r:id="rId21"/>
    <p:sldId id="300" r:id="rId22"/>
    <p:sldId id="301" r:id="rId23"/>
    <p:sldId id="302" r:id="rId24"/>
    <p:sldId id="348" r:id="rId25"/>
    <p:sldId id="303" r:id="rId26"/>
    <p:sldId id="305" r:id="rId27"/>
    <p:sldId id="304" r:id="rId28"/>
    <p:sldId id="349" r:id="rId29"/>
    <p:sldId id="306" r:id="rId30"/>
    <p:sldId id="350" r:id="rId31"/>
    <p:sldId id="307" r:id="rId32"/>
    <p:sldId id="308" r:id="rId33"/>
    <p:sldId id="351" r:id="rId34"/>
    <p:sldId id="309" r:id="rId35"/>
    <p:sldId id="310" r:id="rId36"/>
    <p:sldId id="352" r:id="rId37"/>
    <p:sldId id="311" r:id="rId38"/>
    <p:sldId id="312" r:id="rId39"/>
    <p:sldId id="353" r:id="rId40"/>
    <p:sldId id="315" r:id="rId41"/>
    <p:sldId id="313" r:id="rId42"/>
    <p:sldId id="314" r:id="rId43"/>
    <p:sldId id="316" r:id="rId44"/>
    <p:sldId id="317" r:id="rId45"/>
    <p:sldId id="318" r:id="rId46"/>
    <p:sldId id="319" r:id="rId47"/>
    <p:sldId id="320" r:id="rId48"/>
    <p:sldId id="354" r:id="rId49"/>
    <p:sldId id="344" r:id="rId50"/>
    <p:sldId id="321" r:id="rId51"/>
    <p:sldId id="322" r:id="rId52"/>
    <p:sldId id="323" r:id="rId53"/>
    <p:sldId id="324" r:id="rId54"/>
    <p:sldId id="343" r:id="rId55"/>
    <p:sldId id="355" r:id="rId56"/>
    <p:sldId id="325" r:id="rId57"/>
    <p:sldId id="337" r:id="rId58"/>
    <p:sldId id="338" r:id="rId59"/>
    <p:sldId id="339" r:id="rId60"/>
    <p:sldId id="340" r:id="rId61"/>
    <p:sldId id="341" r:id="rId62"/>
    <p:sldId id="342" r:id="rId63"/>
    <p:sldId id="356" r:id="rId64"/>
    <p:sldId id="326" r:id="rId65"/>
    <p:sldId id="327" r:id="rId66"/>
    <p:sldId id="357" r:id="rId67"/>
    <p:sldId id="328" r:id="rId68"/>
    <p:sldId id="358" r:id="rId69"/>
    <p:sldId id="329" r:id="rId70"/>
    <p:sldId id="359" r:id="rId71"/>
    <p:sldId id="330" r:id="rId72"/>
    <p:sldId id="333" r:id="rId73"/>
    <p:sldId id="334" r:id="rId74"/>
    <p:sldId id="360" r:id="rId75"/>
    <p:sldId id="335" r:id="rId76"/>
    <p:sldId id="361" r:id="rId77"/>
    <p:sldId id="336"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7"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742" autoAdjust="0"/>
  </p:normalViewPr>
  <p:slideViewPr>
    <p:cSldViewPr snapToGrid="0">
      <p:cViewPr varScale="1">
        <p:scale>
          <a:sx n="47" d="100"/>
          <a:sy n="47" d="100"/>
        </p:scale>
        <p:origin x="16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CA896-B134-4286-9685-3AE731C74529}" type="datetimeFigureOut">
              <a:rPr lang="tr-TR" smtClean="0"/>
              <a:t>20.10.2022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7B7BD-B000-4207-83CC-2B5DDDD28D1F}" type="slidenum">
              <a:rPr lang="tr-TR" smtClean="0"/>
              <a:t>‹#›</a:t>
            </a:fld>
            <a:endParaRPr lang="tr-TR"/>
          </a:p>
        </p:txBody>
      </p:sp>
    </p:spTree>
    <p:extLst>
      <p:ext uri="{BB962C8B-B14F-4D97-AF65-F5344CB8AC3E}">
        <p14:creationId xmlns:p14="http://schemas.microsoft.com/office/powerpoint/2010/main" val="137882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MDR </a:t>
            </a:r>
            <a:r>
              <a:rPr lang="tr-TR" dirty="0" err="1"/>
              <a:t>daki</a:t>
            </a:r>
            <a:r>
              <a:rPr lang="tr-TR" dirty="0"/>
              <a:t> maddeler ile TCY deki maddeler örtüşüyor. </a:t>
            </a:r>
          </a:p>
        </p:txBody>
      </p:sp>
      <p:sp>
        <p:nvSpPr>
          <p:cNvPr id="4" name="Slayt Numarası Yer Tutucusu 3"/>
          <p:cNvSpPr>
            <a:spLocks noGrp="1"/>
          </p:cNvSpPr>
          <p:nvPr>
            <p:ph type="sldNum" sz="quarter" idx="10"/>
          </p:nvPr>
        </p:nvSpPr>
        <p:spPr/>
        <p:txBody>
          <a:bodyPr/>
          <a:lstStyle/>
          <a:p>
            <a:fld id="{B307B7BD-B000-4207-83CC-2B5DDDD28D1F}" type="slidenum">
              <a:rPr lang="tr-TR" smtClean="0"/>
              <a:t>2</a:t>
            </a:fld>
            <a:endParaRPr lang="tr-TR"/>
          </a:p>
        </p:txBody>
      </p:sp>
    </p:spTree>
    <p:extLst>
      <p:ext uri="{BB962C8B-B14F-4D97-AF65-F5344CB8AC3E}">
        <p14:creationId xmlns:p14="http://schemas.microsoft.com/office/powerpoint/2010/main" val="130795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Uyumlaştırılmış bir standart, tanınmış bir Avrupa Standartları Kuruluşu tarafından geliştirilen bir Avrupa standardıdır: CEN, CENELEC veya ETSI. Avrupa Komisyonu'nun bu kuruluşlardan birine yaptığı bir talep üzerine oluşturulur. Üreticiler, diğer ekonomik operatörler veya uygunluk değerlendirme kuruluşları, ürünlerin, hizmetlerin veya süreçlerin ilgili AB mevzuatına uygun olduğunu göstermek için uyumlaştırılmış standartları kullanabilir.</a:t>
            </a:r>
          </a:p>
        </p:txBody>
      </p:sp>
      <p:sp>
        <p:nvSpPr>
          <p:cNvPr id="4" name="Slayt Numarası Yer Tutucusu 3"/>
          <p:cNvSpPr>
            <a:spLocks noGrp="1"/>
          </p:cNvSpPr>
          <p:nvPr>
            <p:ph type="sldNum" sz="quarter" idx="10"/>
          </p:nvPr>
        </p:nvSpPr>
        <p:spPr/>
        <p:txBody>
          <a:bodyPr/>
          <a:lstStyle/>
          <a:p>
            <a:fld id="{B307B7BD-B000-4207-83CC-2B5DDDD28D1F}" type="slidenum">
              <a:rPr lang="tr-TR" smtClean="0"/>
              <a:t>11</a:t>
            </a:fld>
            <a:endParaRPr lang="tr-TR"/>
          </a:p>
        </p:txBody>
      </p:sp>
    </p:spTree>
    <p:extLst>
      <p:ext uri="{BB962C8B-B14F-4D97-AF65-F5344CB8AC3E}">
        <p14:creationId xmlns:p14="http://schemas.microsoft.com/office/powerpoint/2010/main" val="272725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14</a:t>
            </a:fld>
            <a:endParaRPr lang="tr-TR"/>
          </a:p>
        </p:txBody>
      </p:sp>
    </p:spTree>
    <p:extLst>
      <p:ext uri="{BB962C8B-B14F-4D97-AF65-F5344CB8AC3E}">
        <p14:creationId xmlns:p14="http://schemas.microsoft.com/office/powerpoint/2010/main" val="287398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(3) İmalatçılar, asgari olarak ortak </a:t>
            </a:r>
            <a:r>
              <a:rPr lang="tr-TR" sz="1200" b="0" i="0" u="none" strike="noStrike" kern="1200" baseline="0" dirty="0" err="1">
                <a:solidFill>
                  <a:schemeClr val="tx1"/>
                </a:solidFill>
                <a:latin typeface="+mn-lt"/>
                <a:ea typeface="+mn-ea"/>
                <a:cs typeface="+mn-cs"/>
              </a:rPr>
              <a:t>spesifikasyonlara</a:t>
            </a:r>
            <a:r>
              <a:rPr lang="tr-TR" sz="1200" b="0" i="0" u="none" strike="noStrike" kern="1200" baseline="0" dirty="0">
                <a:solidFill>
                  <a:schemeClr val="tx1"/>
                </a:solidFill>
                <a:latin typeface="+mn-lt"/>
                <a:ea typeface="+mn-ea"/>
                <a:cs typeface="+mn-cs"/>
              </a:rPr>
              <a:t> eşdeğer bir güvenlilik ve performans seviyesi sağlayan çözümler benimsediklerini usulüne uygun olarak gerekçelendiremedikleri sürece birinci fıkrada atıfta bulunulan ortak </a:t>
            </a:r>
            <a:r>
              <a:rPr lang="tr-TR" sz="1200" b="0" i="0" u="none" strike="noStrike" kern="1200" baseline="0" dirty="0" err="1">
                <a:solidFill>
                  <a:schemeClr val="tx1"/>
                </a:solidFill>
                <a:latin typeface="+mn-lt"/>
                <a:ea typeface="+mn-ea"/>
                <a:cs typeface="+mn-cs"/>
              </a:rPr>
              <a:t>spesifikasyonlara</a:t>
            </a:r>
            <a:r>
              <a:rPr lang="tr-TR" sz="1200" b="0" i="0" u="none" strike="noStrike" kern="1200" baseline="0" dirty="0">
                <a:solidFill>
                  <a:schemeClr val="tx1"/>
                </a:solidFill>
                <a:latin typeface="+mn-lt"/>
                <a:ea typeface="+mn-ea"/>
                <a:cs typeface="+mn-cs"/>
              </a:rPr>
              <a:t> uyarlar.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15</a:t>
            </a:fld>
            <a:endParaRPr lang="tr-TR"/>
          </a:p>
        </p:txBody>
      </p:sp>
    </p:spTree>
    <p:extLst>
      <p:ext uri="{BB962C8B-B14F-4D97-AF65-F5344CB8AC3E}">
        <p14:creationId xmlns:p14="http://schemas.microsoft.com/office/powerpoint/2010/main" val="406011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(5) Ek </a:t>
            </a:r>
            <a:r>
              <a:rPr lang="tr-TR" sz="1200" b="0" i="0" u="none" strike="noStrike" kern="1200" baseline="0" dirty="0" err="1">
                <a:solidFill>
                  <a:schemeClr val="tx1"/>
                </a:solidFill>
                <a:latin typeface="+mn-lt"/>
                <a:ea typeface="+mn-ea"/>
                <a:cs typeface="+mn-cs"/>
              </a:rPr>
              <a:t>XVI’da</a:t>
            </a:r>
            <a:r>
              <a:rPr lang="tr-TR" sz="1200" b="0" i="0" u="none" strike="noStrike" kern="1200" baseline="0" dirty="0">
                <a:solidFill>
                  <a:schemeClr val="tx1"/>
                </a:solidFill>
                <a:latin typeface="+mn-lt"/>
                <a:ea typeface="+mn-ea"/>
                <a:cs typeface="+mn-cs"/>
              </a:rPr>
              <a:t> listelenen her bir ürün grubu için ortak </a:t>
            </a:r>
            <a:r>
              <a:rPr lang="tr-TR" sz="1200" b="0" i="0" u="none" strike="noStrike" kern="1200" baseline="0" dirty="0" err="1">
                <a:solidFill>
                  <a:schemeClr val="tx1"/>
                </a:solidFill>
                <a:latin typeface="+mn-lt"/>
                <a:ea typeface="+mn-ea"/>
                <a:cs typeface="+mn-cs"/>
              </a:rPr>
              <a:t>spesifikasyonlar</a:t>
            </a:r>
            <a:r>
              <a:rPr lang="tr-TR" sz="1200" b="0" i="0" u="none" strike="noStrike" kern="1200" baseline="0" dirty="0">
                <a:solidFill>
                  <a:schemeClr val="tx1"/>
                </a:solidFill>
                <a:latin typeface="+mn-lt"/>
                <a:ea typeface="+mn-ea"/>
                <a:cs typeface="+mn-cs"/>
              </a:rPr>
              <a:t>, asgari olarak söz konusu ürün grupları için Ek </a:t>
            </a:r>
            <a:r>
              <a:rPr lang="tr-TR" sz="1200" b="0" i="0" u="none" strike="noStrike" kern="1200" baseline="0" dirty="0" err="1">
                <a:solidFill>
                  <a:schemeClr val="tx1"/>
                </a:solidFill>
                <a:latin typeface="+mn-lt"/>
                <a:ea typeface="+mn-ea"/>
                <a:cs typeface="+mn-cs"/>
              </a:rPr>
              <a:t>I’de</a:t>
            </a:r>
            <a:r>
              <a:rPr lang="tr-TR" sz="1200" b="0" i="0" u="none" strike="noStrike" kern="1200" baseline="0" dirty="0">
                <a:solidFill>
                  <a:schemeClr val="tx1"/>
                </a:solidFill>
                <a:latin typeface="+mn-lt"/>
                <a:ea typeface="+mn-ea"/>
                <a:cs typeface="+mn-cs"/>
              </a:rPr>
              <a:t> belirtildiği şekilde risk yönetiminin uygulanmasını ve gerektiğinde güvenliliğe ilişkin klinik değerlendirmeyi ele alır.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16</a:t>
            </a:fld>
            <a:endParaRPr lang="tr-TR"/>
          </a:p>
        </p:txBody>
      </p:sp>
    </p:spTree>
    <p:extLst>
      <p:ext uri="{BB962C8B-B14F-4D97-AF65-F5344CB8AC3E}">
        <p14:creationId xmlns:p14="http://schemas.microsoft.com/office/powerpoint/2010/main" val="332055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17</a:t>
            </a:fld>
            <a:endParaRPr lang="tr-TR"/>
          </a:p>
        </p:txBody>
      </p:sp>
    </p:spTree>
    <p:extLst>
      <p:ext uri="{BB962C8B-B14F-4D97-AF65-F5344CB8AC3E}">
        <p14:creationId xmlns:p14="http://schemas.microsoft.com/office/powerpoint/2010/main" val="134005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 Teknik dokümantasyonu, AB uygunluk beyanını ve uygulanabilir olduğunda 56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madde uyarınca düzenlenmiş olan, tadilleri ve ekleri dâhil olmak üzere ilgili her sertifikanın bir suretini, AB uygunluk beyanının kapsadığı en son cihaz piyasaya arz edildikten sonra en az 10 yıllık bir süre boyunca muhafaza eder ve talebi halinde Kuruma sunar. </a:t>
            </a:r>
            <a:r>
              <a:rPr lang="tr-TR" sz="1200" b="0" i="0" u="none" strike="noStrike" kern="1200" baseline="0" dirty="0" err="1">
                <a:solidFill>
                  <a:schemeClr val="tx1"/>
                </a:solidFill>
                <a:latin typeface="+mn-lt"/>
                <a:ea typeface="+mn-ea"/>
                <a:cs typeface="+mn-cs"/>
              </a:rPr>
              <a:t>İmplante</a:t>
            </a:r>
            <a:r>
              <a:rPr lang="tr-TR" sz="1200" b="0" i="0" u="none" strike="noStrike" kern="1200" baseline="0" dirty="0">
                <a:solidFill>
                  <a:schemeClr val="tx1"/>
                </a:solidFill>
                <a:latin typeface="+mn-lt"/>
                <a:ea typeface="+mn-ea"/>
                <a:cs typeface="+mn-cs"/>
              </a:rPr>
              <a:t> edilebilir cihazlar için bu süre, en son cihaz piyasaya arz edildikten sonra en az 15 yıldır.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18</a:t>
            </a:fld>
            <a:endParaRPr lang="tr-TR"/>
          </a:p>
        </p:txBody>
      </p:sp>
    </p:spTree>
    <p:extLst>
      <p:ext uri="{BB962C8B-B14F-4D97-AF65-F5344CB8AC3E}">
        <p14:creationId xmlns:p14="http://schemas.microsoft.com/office/powerpoint/2010/main" val="2637541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(9) İmalatçılar, seri üretimin bu Yönetmeliğin gerekliliklerine uygunluğunu sürdürmek üzere prosedürlerin mevcut olmasını sağlar. Cihaz tasarımındaki veya özelliklerindeki değişiklikler ve atıf yoluyla bir cihazın uygunluğunun beyan edildiği uyumlaştırılmış standartlardaki veya ortak </a:t>
            </a:r>
            <a:r>
              <a:rPr lang="tr-TR" sz="1200" b="0" i="0" u="none" strike="noStrike" kern="1200" baseline="0" dirty="0" err="1">
                <a:solidFill>
                  <a:schemeClr val="tx1"/>
                </a:solidFill>
                <a:latin typeface="+mn-lt"/>
                <a:ea typeface="+mn-ea"/>
                <a:cs typeface="+mn-cs"/>
              </a:rPr>
              <a:t>spesifikasyonlardaki</a:t>
            </a:r>
            <a:r>
              <a:rPr lang="tr-TR" sz="1200" b="0" i="0" u="none" strike="noStrike" kern="1200" baseline="0" dirty="0">
                <a:solidFill>
                  <a:schemeClr val="tx1"/>
                </a:solidFill>
                <a:latin typeface="+mn-lt"/>
                <a:ea typeface="+mn-ea"/>
                <a:cs typeface="+mn-cs"/>
              </a:rPr>
              <a:t> değişiklikler, zamanında ve yeterli bir şekilde dikkate alınır. Araştırma amaçlı cihazlar istisna olmak kaydıyla cihaz imalatçıları, cihazın risk sınıfı ve tipiyle orantılı olacak şekilde bu Yönetmeliğe uygunluğu sağlayan, en etkili olacak biçimde bir kalite yönetim sistemi kurar, </a:t>
            </a:r>
            <a:r>
              <a:rPr lang="tr-TR" sz="1200" b="0" i="0" u="none" strike="noStrike" kern="1200" baseline="0" dirty="0" err="1">
                <a:solidFill>
                  <a:schemeClr val="tx1"/>
                </a:solidFill>
                <a:latin typeface="+mn-lt"/>
                <a:ea typeface="+mn-ea"/>
                <a:cs typeface="+mn-cs"/>
              </a:rPr>
              <a:t>dokümante</a:t>
            </a:r>
            <a:r>
              <a:rPr lang="tr-TR" sz="1200" b="0" i="0" u="none" strike="noStrike" kern="1200" baseline="0" dirty="0">
                <a:solidFill>
                  <a:schemeClr val="tx1"/>
                </a:solidFill>
                <a:latin typeface="+mn-lt"/>
                <a:ea typeface="+mn-ea"/>
                <a:cs typeface="+mn-cs"/>
              </a:rPr>
              <a:t> eder, uygular, sürdürür, güncel tutar ve sürekli olarak geliştirir. Kalite yönetim sistemi; süreçlerin, prosedürlerin ve cihazların kalitesiyle ilgili imalatçının organizasyonunun tüm bölümlerini ve ögelerini kapsar. Bu sistem, bu Yönetmeliğin hükümlerine uygunluğu temin etmek üzere gerekli ilkelerin ve faaliyetlerin uygulanmasına yönelik ihtiyaç duyulan yapıyı, sorumlulukları, prosedürleri, süreçleri ve yönetim kaynaklarını yönetir.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19</a:t>
            </a:fld>
            <a:endParaRPr lang="tr-TR"/>
          </a:p>
        </p:txBody>
      </p:sp>
    </p:spTree>
    <p:extLst>
      <p:ext uri="{BB962C8B-B14F-4D97-AF65-F5344CB8AC3E}">
        <p14:creationId xmlns:p14="http://schemas.microsoft.com/office/powerpoint/2010/main" val="1577480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(16) Gerçek veya tüzel kişiler, Ürün Güvenliği Teknik Düzenlemeler Kanununun 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maddesi uyarınca, kusurlu bir cihazın neden olduğu zarar için tazminat talep edebilir. İmalatçılar; risk sınıfıyla, cihaz tipiyle ve işletmenin büyüklüğüyle orantılı olacak şekilde, uygulanabilir mevzuat kapsamında potansiyel sorumlulukları açısından yeterli mali teminat sağlamak üzere tedbirlerin mevcut olmasını sağlar.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23</a:t>
            </a:fld>
            <a:endParaRPr lang="tr-TR"/>
          </a:p>
        </p:txBody>
      </p:sp>
    </p:spTree>
    <p:extLst>
      <p:ext uri="{BB962C8B-B14F-4D97-AF65-F5344CB8AC3E}">
        <p14:creationId xmlns:p14="http://schemas.microsoft.com/office/powerpoint/2010/main" val="51853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24</a:t>
            </a:fld>
            <a:endParaRPr lang="tr-TR"/>
          </a:p>
        </p:txBody>
      </p:sp>
    </p:spTree>
    <p:extLst>
      <p:ext uri="{BB962C8B-B14F-4D97-AF65-F5344CB8AC3E}">
        <p14:creationId xmlns:p14="http://schemas.microsoft.com/office/powerpoint/2010/main" val="24545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26</a:t>
            </a:fld>
            <a:endParaRPr lang="tr-TR"/>
          </a:p>
        </p:txBody>
      </p:sp>
    </p:spTree>
    <p:extLst>
      <p:ext uri="{BB962C8B-B14F-4D97-AF65-F5344CB8AC3E}">
        <p14:creationId xmlns:p14="http://schemas.microsoft.com/office/powerpoint/2010/main" val="254117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a:t>
            </a:fld>
            <a:endParaRPr lang="tr-TR"/>
          </a:p>
        </p:txBody>
      </p:sp>
    </p:spTree>
    <p:extLst>
      <p:ext uri="{BB962C8B-B14F-4D97-AF65-F5344CB8AC3E}">
        <p14:creationId xmlns:p14="http://schemas.microsoft.com/office/powerpoint/2010/main" val="3134710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28</a:t>
            </a:fld>
            <a:endParaRPr lang="tr-TR"/>
          </a:p>
        </p:txBody>
      </p:sp>
    </p:spTree>
    <p:extLst>
      <p:ext uri="{BB962C8B-B14F-4D97-AF65-F5344CB8AC3E}">
        <p14:creationId xmlns:p14="http://schemas.microsoft.com/office/powerpoint/2010/main" val="3093046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30</a:t>
            </a:fld>
            <a:endParaRPr lang="tr-TR"/>
          </a:p>
        </p:txBody>
      </p:sp>
    </p:spTree>
    <p:extLst>
      <p:ext uri="{BB962C8B-B14F-4D97-AF65-F5344CB8AC3E}">
        <p14:creationId xmlns:p14="http://schemas.microsoft.com/office/powerpoint/2010/main" val="3195222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31</a:t>
            </a:fld>
            <a:endParaRPr lang="tr-TR"/>
          </a:p>
        </p:txBody>
      </p:sp>
    </p:spTree>
    <p:extLst>
      <p:ext uri="{BB962C8B-B14F-4D97-AF65-F5344CB8AC3E}">
        <p14:creationId xmlns:p14="http://schemas.microsoft.com/office/powerpoint/2010/main" val="4002942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33</a:t>
            </a:fld>
            <a:endParaRPr lang="tr-TR"/>
          </a:p>
        </p:txBody>
      </p:sp>
    </p:spTree>
    <p:extLst>
      <p:ext uri="{BB962C8B-B14F-4D97-AF65-F5344CB8AC3E}">
        <p14:creationId xmlns:p14="http://schemas.microsoft.com/office/powerpoint/2010/main" val="2924359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36</a:t>
            </a:fld>
            <a:endParaRPr lang="tr-TR"/>
          </a:p>
        </p:txBody>
      </p:sp>
    </p:spTree>
    <p:extLst>
      <p:ext uri="{BB962C8B-B14F-4D97-AF65-F5344CB8AC3E}">
        <p14:creationId xmlns:p14="http://schemas.microsoft.com/office/powerpoint/2010/main" val="386226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Kurum tarafından belirlenen usul ve esaslara uygun olacak şekilde hizmet alır. </a:t>
            </a:r>
          </a:p>
          <a:p>
            <a:endParaRPr lang="tr-TR" sz="1200" b="0" i="0" u="none" strike="noStrike" kern="1200" baseline="0" dirty="0">
              <a:solidFill>
                <a:schemeClr val="tx1"/>
              </a:solidFill>
              <a:latin typeface="+mn-lt"/>
              <a:ea typeface="+mn-ea"/>
              <a:cs typeface="+mn-cs"/>
            </a:endParaRPr>
          </a:p>
          <a:p>
            <a:r>
              <a:rPr lang="tr-TR" sz="1200" b="1" i="0" u="none" strike="noStrike" kern="1200" baseline="0" dirty="0">
                <a:solidFill>
                  <a:schemeClr val="tx1"/>
                </a:solidFill>
                <a:latin typeface="+mn-lt"/>
                <a:ea typeface="+mn-ea"/>
                <a:cs typeface="+mn-cs"/>
              </a:rPr>
              <a:t>Eğer birden fazla kişi</a:t>
            </a:r>
            <a:r>
              <a:rPr lang="tr-TR" sz="1200" b="0" i="0" u="none" strike="noStrike" kern="1200" baseline="0" dirty="0">
                <a:solidFill>
                  <a:schemeClr val="tx1"/>
                </a:solidFill>
                <a:latin typeface="+mn-lt"/>
                <a:ea typeface="+mn-ea"/>
                <a:cs typeface="+mn-cs"/>
              </a:rPr>
              <a:t>, birinci, ikinci ve üçüncü fıkralar uyarınca mevzuata uyumdan birlikte sorumluysa, bu kişilerin şahsi </a:t>
            </a:r>
            <a:r>
              <a:rPr lang="tr-TR" sz="1200" b="1" i="0" u="none" strike="noStrike" kern="1200" baseline="0" dirty="0">
                <a:solidFill>
                  <a:schemeClr val="tx1"/>
                </a:solidFill>
                <a:latin typeface="+mn-lt"/>
                <a:ea typeface="+mn-ea"/>
                <a:cs typeface="+mn-cs"/>
              </a:rPr>
              <a:t>sorumluluk kapsamları </a:t>
            </a:r>
            <a:r>
              <a:rPr lang="tr-TR" sz="1200" b="0" i="0" u="none" strike="noStrike" kern="1200" baseline="0" dirty="0">
                <a:solidFill>
                  <a:schemeClr val="tx1"/>
                </a:solidFill>
                <a:latin typeface="+mn-lt"/>
                <a:ea typeface="+mn-ea"/>
                <a:cs typeface="+mn-cs"/>
              </a:rPr>
              <a:t>yazılı olarak belirtilir. </a:t>
            </a:r>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37</a:t>
            </a:fld>
            <a:endParaRPr lang="tr-TR"/>
          </a:p>
        </p:txBody>
      </p:sp>
    </p:spTree>
    <p:extLst>
      <p:ext uri="{BB962C8B-B14F-4D97-AF65-F5344CB8AC3E}">
        <p14:creationId xmlns:p14="http://schemas.microsoft.com/office/powerpoint/2010/main" val="1063874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39</a:t>
            </a:fld>
            <a:endParaRPr lang="tr-TR"/>
          </a:p>
        </p:txBody>
      </p:sp>
    </p:spTree>
    <p:extLst>
      <p:ext uri="{BB962C8B-B14F-4D97-AF65-F5344CB8AC3E}">
        <p14:creationId xmlns:p14="http://schemas.microsoft.com/office/powerpoint/2010/main" val="71683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48</a:t>
            </a:fld>
            <a:endParaRPr lang="tr-TR"/>
          </a:p>
        </p:txBody>
      </p:sp>
    </p:spTree>
    <p:extLst>
      <p:ext uri="{BB962C8B-B14F-4D97-AF65-F5344CB8AC3E}">
        <p14:creationId xmlns:p14="http://schemas.microsoft.com/office/powerpoint/2010/main" val="1604496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307B7BD-B000-4207-83CC-2B5DDDD28D1F}" type="slidenum">
              <a:rPr lang="tr-TR" smtClean="0"/>
              <a:t>50</a:t>
            </a:fld>
            <a:endParaRPr lang="tr-TR"/>
          </a:p>
        </p:txBody>
      </p:sp>
    </p:spTree>
    <p:extLst>
      <p:ext uri="{BB962C8B-B14F-4D97-AF65-F5344CB8AC3E}">
        <p14:creationId xmlns:p14="http://schemas.microsoft.com/office/powerpoint/2010/main" val="461122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55</a:t>
            </a:fld>
            <a:endParaRPr lang="tr-TR"/>
          </a:p>
        </p:txBody>
      </p:sp>
    </p:spTree>
    <p:extLst>
      <p:ext uri="{BB962C8B-B14F-4D97-AF65-F5344CB8AC3E}">
        <p14:creationId xmlns:p14="http://schemas.microsoft.com/office/powerpoint/2010/main" val="325283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4</a:t>
            </a:fld>
            <a:endParaRPr lang="tr-TR"/>
          </a:p>
        </p:txBody>
      </p:sp>
    </p:spTree>
    <p:extLst>
      <p:ext uri="{BB962C8B-B14F-4D97-AF65-F5344CB8AC3E}">
        <p14:creationId xmlns:p14="http://schemas.microsoft.com/office/powerpoint/2010/main" val="1152610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63</a:t>
            </a:fld>
            <a:endParaRPr lang="tr-TR"/>
          </a:p>
        </p:txBody>
      </p:sp>
    </p:spTree>
    <p:extLst>
      <p:ext uri="{BB962C8B-B14F-4D97-AF65-F5344CB8AC3E}">
        <p14:creationId xmlns:p14="http://schemas.microsoft.com/office/powerpoint/2010/main" val="914261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66</a:t>
            </a:fld>
            <a:endParaRPr lang="tr-TR"/>
          </a:p>
        </p:txBody>
      </p:sp>
    </p:spTree>
    <p:extLst>
      <p:ext uri="{BB962C8B-B14F-4D97-AF65-F5344CB8AC3E}">
        <p14:creationId xmlns:p14="http://schemas.microsoft.com/office/powerpoint/2010/main" val="162245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68</a:t>
            </a:fld>
            <a:endParaRPr lang="tr-TR"/>
          </a:p>
        </p:txBody>
      </p:sp>
    </p:spTree>
    <p:extLst>
      <p:ext uri="{BB962C8B-B14F-4D97-AF65-F5344CB8AC3E}">
        <p14:creationId xmlns:p14="http://schemas.microsoft.com/office/powerpoint/2010/main" val="703138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70</a:t>
            </a:fld>
            <a:endParaRPr lang="tr-TR"/>
          </a:p>
        </p:txBody>
      </p:sp>
    </p:spTree>
    <p:extLst>
      <p:ext uri="{BB962C8B-B14F-4D97-AF65-F5344CB8AC3E}">
        <p14:creationId xmlns:p14="http://schemas.microsoft.com/office/powerpoint/2010/main" val="2470679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74</a:t>
            </a:fld>
            <a:endParaRPr lang="tr-TR"/>
          </a:p>
        </p:txBody>
      </p:sp>
    </p:spTree>
    <p:extLst>
      <p:ext uri="{BB962C8B-B14F-4D97-AF65-F5344CB8AC3E}">
        <p14:creationId xmlns:p14="http://schemas.microsoft.com/office/powerpoint/2010/main" val="2693850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76</a:t>
            </a:fld>
            <a:endParaRPr lang="tr-TR"/>
          </a:p>
        </p:txBody>
      </p:sp>
    </p:spTree>
    <p:extLst>
      <p:ext uri="{BB962C8B-B14F-4D97-AF65-F5344CB8AC3E}">
        <p14:creationId xmlns:p14="http://schemas.microsoft.com/office/powerpoint/2010/main" val="103440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307B7BD-B000-4207-83CC-2B5DDDD28D1F}" type="slidenum">
              <a:rPr lang="tr-TR" smtClean="0"/>
              <a:t>5</a:t>
            </a:fld>
            <a:endParaRPr lang="tr-TR"/>
          </a:p>
        </p:txBody>
      </p:sp>
    </p:spTree>
    <p:extLst>
      <p:ext uri="{BB962C8B-B14F-4D97-AF65-F5344CB8AC3E}">
        <p14:creationId xmlns:p14="http://schemas.microsoft.com/office/powerpoint/2010/main" val="21743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6</a:t>
            </a:fld>
            <a:endParaRPr lang="tr-TR"/>
          </a:p>
        </p:txBody>
      </p:sp>
    </p:spTree>
    <p:extLst>
      <p:ext uri="{BB962C8B-B14F-4D97-AF65-F5344CB8AC3E}">
        <p14:creationId xmlns:p14="http://schemas.microsoft.com/office/powerpoint/2010/main" val="404203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(1) Bilgi toplumu hizmetleri yoluyla gerçek veya tüzel bir kişiye sunulan bir cihaz, bu Yönetmelik hükümlerine uyar. </a:t>
            </a:r>
          </a:p>
          <a:p>
            <a:r>
              <a:rPr lang="tr-TR" sz="1200" b="0" i="0" u="none" strike="noStrike" kern="1200" baseline="0" dirty="0">
                <a:solidFill>
                  <a:schemeClr val="tx1"/>
                </a:solidFill>
                <a:latin typeface="+mn-lt"/>
                <a:ea typeface="+mn-ea"/>
                <a:cs typeface="+mn-cs"/>
              </a:rPr>
              <a:t>(2) Piyasaya arz edilmeyen ancak bir ticari faaliyet kapsamında, bedelli veya bedelsiz olarak bilgi toplumu hizmetleri yoluyla veya başka iletişim yollarıyla gerçek veya tüzel bir kişiye, doğrudan veya aracılar vasıtasıyla sunulan bir </a:t>
            </a:r>
            <a:r>
              <a:rPr lang="tr-TR" sz="1200" b="0" i="0" u="none" strike="noStrike" kern="1200" baseline="0" dirty="0" err="1">
                <a:solidFill>
                  <a:schemeClr val="tx1"/>
                </a:solidFill>
                <a:latin typeface="+mn-lt"/>
                <a:ea typeface="+mn-ea"/>
                <a:cs typeface="+mn-cs"/>
              </a:rPr>
              <a:t>diyagnostik</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terapötik</a:t>
            </a:r>
            <a:r>
              <a:rPr lang="tr-TR" sz="1200" b="0" i="0" u="none" strike="noStrike" kern="1200" baseline="0" dirty="0">
                <a:solidFill>
                  <a:schemeClr val="tx1"/>
                </a:solidFill>
                <a:latin typeface="+mn-lt"/>
                <a:ea typeface="+mn-ea"/>
                <a:cs typeface="+mn-cs"/>
              </a:rPr>
              <a:t> hizmetin sağlanması için kullanılan bir cihaz, bu Yönetmelik hükümlerine uyar. </a:t>
            </a:r>
          </a:p>
          <a:p>
            <a:r>
              <a:rPr lang="tr-TR" sz="1200" b="0" i="0" u="none" strike="noStrike" kern="1200" baseline="0" dirty="0">
                <a:solidFill>
                  <a:schemeClr val="tx1"/>
                </a:solidFill>
                <a:latin typeface="+mn-lt"/>
                <a:ea typeface="+mn-ea"/>
                <a:cs typeface="+mn-cs"/>
              </a:rPr>
              <a:t>(3) Birinci fıkra uyarınca bir cihaz sunan ya da ikinci fıkra uyarınca bir hizmet sağlayan herhangi bir gerçek veya tüzel kişi, Kurumun talebi üzerine, ilgili cihazın AB uygunluk beyanının bir suretini sunar. </a:t>
            </a:r>
          </a:p>
          <a:p>
            <a:r>
              <a:rPr lang="tr-TR" sz="1200" b="0" i="0" u="none" strike="noStrike" kern="1200" baseline="0" dirty="0">
                <a:solidFill>
                  <a:schemeClr val="tx1"/>
                </a:solidFill>
                <a:latin typeface="+mn-lt"/>
                <a:ea typeface="+mn-ea"/>
                <a:cs typeface="+mn-cs"/>
              </a:rPr>
              <a:t>(4) Kurum, kamu sağlığının korunması gerekçesiyle, bilgi toplumu hizmetleri sağlayıcısının faaliyetlerini sonlandırmasını talep edebilir. </a:t>
            </a:r>
          </a:p>
        </p:txBody>
      </p:sp>
      <p:sp>
        <p:nvSpPr>
          <p:cNvPr id="4" name="Slayt Numarası Yer Tutucusu 3"/>
          <p:cNvSpPr>
            <a:spLocks noGrp="1"/>
          </p:cNvSpPr>
          <p:nvPr>
            <p:ph type="sldNum" sz="quarter" idx="10"/>
          </p:nvPr>
        </p:nvSpPr>
        <p:spPr/>
        <p:txBody>
          <a:bodyPr/>
          <a:lstStyle/>
          <a:p>
            <a:fld id="{B307B7BD-B000-4207-83CC-2B5DDDD28D1F}" type="slidenum">
              <a:rPr lang="tr-TR" smtClean="0"/>
              <a:t>7</a:t>
            </a:fld>
            <a:endParaRPr lang="tr-TR"/>
          </a:p>
        </p:txBody>
      </p:sp>
    </p:spTree>
    <p:extLst>
      <p:ext uri="{BB962C8B-B14F-4D97-AF65-F5344CB8AC3E}">
        <p14:creationId xmlns:p14="http://schemas.microsoft.com/office/powerpoint/2010/main" val="20369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8</a:t>
            </a:fld>
            <a:endParaRPr lang="tr-TR"/>
          </a:p>
        </p:txBody>
      </p:sp>
    </p:spTree>
    <p:extLst>
      <p:ext uri="{BB962C8B-B14F-4D97-AF65-F5344CB8AC3E}">
        <p14:creationId xmlns:p14="http://schemas.microsoft.com/office/powerpoint/2010/main" val="382995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307B7BD-B000-4207-83CC-2B5DDDD28D1F}" type="slidenum">
              <a:rPr lang="tr-TR" smtClean="0"/>
              <a:t>9</a:t>
            </a:fld>
            <a:endParaRPr lang="tr-TR"/>
          </a:p>
        </p:txBody>
      </p:sp>
    </p:spTree>
    <p:extLst>
      <p:ext uri="{BB962C8B-B14F-4D97-AF65-F5344CB8AC3E}">
        <p14:creationId xmlns:p14="http://schemas.microsoft.com/office/powerpoint/2010/main" val="429390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07B7BD-B000-4207-83CC-2B5DDDD28D1F}" type="slidenum">
              <a:rPr lang="tr-TR" smtClean="0"/>
              <a:t>10</a:t>
            </a:fld>
            <a:endParaRPr lang="tr-TR"/>
          </a:p>
        </p:txBody>
      </p:sp>
    </p:spTree>
    <p:extLst>
      <p:ext uri="{BB962C8B-B14F-4D97-AF65-F5344CB8AC3E}">
        <p14:creationId xmlns:p14="http://schemas.microsoft.com/office/powerpoint/2010/main" val="315407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 için tıklatın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 için tıklatın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 için tıklatın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10/20/2022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10/20/2022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medical-devices_en" TargetMode="External"/><Relationship Id="rId2" Type="http://schemas.openxmlformats.org/officeDocument/2006/relationships/hyperlink" Target="https://ec.europa.eu/health/medical-devices-topics-interest/harmonised-standards_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federalregister.gov/documents/2003/04/30/03-10413/medical-devices-reprocessed-single-use-devices-termination-of-exemptions-from-premarket-notificatio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3386294" y="2110154"/>
            <a:ext cx="8500905" cy="2862322"/>
          </a:xfrm>
          <a:prstGeom prst="rect">
            <a:avLst/>
          </a:prstGeom>
          <a:noFill/>
        </p:spPr>
        <p:txBody>
          <a:bodyPr wrap="square" rtlCol="0">
            <a:spAutoFit/>
          </a:bodyPr>
          <a:lstStyle/>
          <a:p>
            <a:r>
              <a:rPr lang="tr-TR" sz="3600" dirty="0">
                <a:solidFill>
                  <a:schemeClr val="bg1"/>
                </a:solidFill>
              </a:rPr>
              <a:t>2017 / 745 / EU </a:t>
            </a:r>
          </a:p>
          <a:p>
            <a:r>
              <a:rPr lang="tr-TR" sz="3600" dirty="0">
                <a:solidFill>
                  <a:schemeClr val="bg1"/>
                </a:solidFill>
              </a:rPr>
              <a:t>MEDICAL DEVICE REGULATION</a:t>
            </a:r>
          </a:p>
          <a:p>
            <a:endParaRPr lang="tr-TR" sz="3600" dirty="0">
              <a:solidFill>
                <a:schemeClr val="bg1"/>
              </a:solidFill>
            </a:endParaRPr>
          </a:p>
          <a:p>
            <a:r>
              <a:rPr lang="tr-TR" sz="3600" dirty="0">
                <a:solidFill>
                  <a:schemeClr val="bg1"/>
                </a:solidFill>
              </a:rPr>
              <a:t>2 Haziran 2021 tarihli ve 31499 sayılı TIBBİ CİHAZ YÖNETMELİĞİ </a:t>
            </a:r>
          </a:p>
        </p:txBody>
      </p:sp>
      <p:sp>
        <p:nvSpPr>
          <p:cNvPr id="2" name="Alt Başlık 2">
            <a:extLst>
              <a:ext uri="{FF2B5EF4-FFF2-40B4-BE49-F238E27FC236}">
                <a16:creationId xmlns:a16="http://schemas.microsoft.com/office/drawing/2014/main" id="{1B9AB03A-5574-9ED1-758F-6C70C77CA599}"/>
              </a:ext>
            </a:extLst>
          </p:cNvPr>
          <p:cNvSpPr txBox="1">
            <a:spLocks/>
          </p:cNvSpPr>
          <p:nvPr/>
        </p:nvSpPr>
        <p:spPr>
          <a:xfrm>
            <a:off x="1507066" y="5202238"/>
            <a:ext cx="9177867" cy="96149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tr-TR" dirty="0">
                <a:solidFill>
                  <a:schemeClr val="bg1"/>
                </a:solidFill>
              </a:rPr>
              <a:t>SERİAN DOMA</a:t>
            </a:r>
          </a:p>
          <a:p>
            <a:pPr marL="0" indent="0" algn="ctr">
              <a:buNone/>
            </a:pPr>
            <a:r>
              <a:rPr lang="tr-TR" dirty="0">
                <a:solidFill>
                  <a:schemeClr val="bg1"/>
                </a:solidFill>
              </a:rPr>
              <a:t>BİYOMEDİKAL MÜHENDİSİ, MSC.</a:t>
            </a:r>
          </a:p>
        </p:txBody>
      </p:sp>
    </p:spTree>
    <p:extLst>
      <p:ext uri="{BB962C8B-B14F-4D97-AF65-F5344CB8AC3E}">
        <p14:creationId xmlns:p14="http://schemas.microsoft.com/office/powerpoint/2010/main" val="71130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Birinci Bölüm</a:t>
            </a:r>
            <a:br>
              <a:rPr lang="tr-TR" dirty="0"/>
            </a:br>
            <a:r>
              <a:rPr lang="tr-TR" sz="3100" dirty="0"/>
              <a:t>Cihazların Piyasada Bulundurulması ve Hizmete Sunumu</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8 – Uyumlaştırılmış Standartların Kullanımı</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06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8</a:t>
            </a:r>
            <a:br>
              <a:rPr lang="tr-TR" dirty="0"/>
            </a:br>
            <a:r>
              <a:rPr lang="tr-TR" dirty="0"/>
              <a:t>Uyumlaştırılmış standartların kullanımı</a:t>
            </a:r>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v"/>
            </a:pPr>
            <a:r>
              <a:rPr lang="tr-TR" dirty="0"/>
              <a:t>Avrupa Birliği Resmi Gazetesi</a:t>
            </a:r>
          </a:p>
          <a:p>
            <a:pPr>
              <a:buFont typeface="Wingdings" panose="05000000000000000000" pitchFamily="2" charset="2"/>
              <a:buChar char="v"/>
            </a:pPr>
            <a:r>
              <a:rPr lang="tr-TR" dirty="0"/>
              <a:t>Uygulanabilir standartlar veya uygulanabilir bölümleri</a:t>
            </a:r>
          </a:p>
          <a:p>
            <a:pPr lvl="1"/>
            <a:r>
              <a:rPr lang="tr-TR" dirty="0"/>
              <a:t>Ürün standartları</a:t>
            </a:r>
          </a:p>
          <a:p>
            <a:pPr lvl="1"/>
            <a:r>
              <a:rPr lang="tr-TR" dirty="0"/>
              <a:t>Kalite yönetim sistemleri, </a:t>
            </a:r>
          </a:p>
          <a:p>
            <a:pPr lvl="1"/>
            <a:r>
              <a:rPr lang="tr-TR" dirty="0"/>
              <a:t>risk yönetimi, </a:t>
            </a:r>
          </a:p>
          <a:p>
            <a:pPr lvl="1"/>
            <a:r>
              <a:rPr lang="tr-TR" dirty="0"/>
              <a:t>piyasaya arz sonrası gözetim sistemleri klinik </a:t>
            </a:r>
            <a:r>
              <a:rPr lang="tr-TR" dirty="0" err="1"/>
              <a:t>araştırmalarklinik</a:t>
            </a:r>
            <a:r>
              <a:rPr lang="tr-TR" dirty="0"/>
              <a:t> değerlendirme veya </a:t>
            </a:r>
          </a:p>
          <a:p>
            <a:pPr lvl="1"/>
            <a:r>
              <a:rPr lang="tr-TR" dirty="0"/>
              <a:t>PMCF </a:t>
            </a:r>
            <a:endParaRPr lang="tr-TR" dirty="0">
              <a:highlight>
                <a:srgbClr val="FFFF00"/>
              </a:highlight>
            </a:endParaRPr>
          </a:p>
          <a:p>
            <a:pPr lvl="1" algn="just"/>
            <a:r>
              <a:rPr lang="tr-TR" sz="1800" b="0" i="0" u="none" strike="noStrike" baseline="0" dirty="0">
                <a:solidFill>
                  <a:srgbClr val="000000"/>
                </a:solidFill>
                <a:latin typeface="Times New Roman" panose="02020603050405020304" pitchFamily="18" charset="0"/>
              </a:rPr>
              <a:t>Bu </a:t>
            </a:r>
            <a:r>
              <a:rPr lang="tr-TR" sz="1800" b="0" i="0" u="none" strike="noStrike" baseline="0" dirty="0" err="1">
                <a:solidFill>
                  <a:srgbClr val="000000"/>
                </a:solidFill>
                <a:latin typeface="Times New Roman" panose="02020603050405020304" pitchFamily="18" charset="0"/>
              </a:rPr>
              <a:t>Tüzük’te</a:t>
            </a:r>
            <a:r>
              <a:rPr lang="tr-TR" sz="1800" b="0" i="0" u="none" strike="noStrike" baseline="0" dirty="0">
                <a:solidFill>
                  <a:srgbClr val="000000"/>
                </a:solidFill>
                <a:latin typeface="Times New Roman" panose="02020603050405020304" pitchFamily="18" charset="0"/>
              </a:rPr>
              <a:t> uyumlaştırılmış standartlara yapılan atıflar, Avrupa </a:t>
            </a:r>
            <a:r>
              <a:rPr lang="tr-TR" sz="1800" b="0" i="0" u="none" strike="noStrike" baseline="0" dirty="0" err="1">
                <a:solidFill>
                  <a:srgbClr val="000000"/>
                </a:solidFill>
                <a:latin typeface="Times New Roman" panose="02020603050405020304" pitchFamily="18" charset="0"/>
              </a:rPr>
              <a:t>Farmakopesinin</a:t>
            </a:r>
            <a:r>
              <a:rPr lang="tr-TR" sz="1800" b="0" i="0" u="none" strike="noStrike" baseline="0" dirty="0">
                <a:solidFill>
                  <a:srgbClr val="000000"/>
                </a:solidFill>
                <a:latin typeface="Times New Roman" panose="02020603050405020304" pitchFamily="18" charset="0"/>
              </a:rPr>
              <a:t> Detaylandırılması Konvansiyonu uyarınca kabul edilen Avrupa </a:t>
            </a:r>
            <a:r>
              <a:rPr lang="tr-TR" sz="1800" b="0" i="0" u="none" strike="noStrike" baseline="0" dirty="0" err="1">
                <a:solidFill>
                  <a:srgbClr val="000000"/>
                </a:solidFill>
                <a:latin typeface="Times New Roman" panose="02020603050405020304" pitchFamily="18" charset="0"/>
              </a:rPr>
              <a:t>Farmakopesi</a:t>
            </a:r>
            <a:r>
              <a:rPr lang="tr-TR" sz="1800" b="0" i="0" u="none" strike="noStrike" baseline="0" dirty="0">
                <a:solidFill>
                  <a:srgbClr val="000000"/>
                </a:solidFill>
                <a:latin typeface="Times New Roman" panose="02020603050405020304" pitchFamily="18" charset="0"/>
              </a:rPr>
              <a:t> monograflarını, özellikle de ;	</a:t>
            </a:r>
            <a:endParaRPr lang="tr-TR" strike="sngStrike" dirty="0"/>
          </a:p>
          <a:p>
            <a:pPr lvl="1" algn="just"/>
            <a:r>
              <a:rPr lang="tr-TR" dirty="0"/>
              <a:t>Cerrahi </a:t>
            </a:r>
            <a:r>
              <a:rPr lang="tr-TR" dirty="0" err="1"/>
              <a:t>sütür</a:t>
            </a:r>
            <a:endParaRPr lang="tr-TR" dirty="0"/>
          </a:p>
          <a:p>
            <a:pPr lvl="1" algn="just"/>
            <a:r>
              <a:rPr lang="tr-TR" dirty="0"/>
              <a:t>Tıbbi ürün içerenler </a:t>
            </a:r>
            <a:r>
              <a:rPr lang="tr-TR" sz="1800" b="0" i="0" u="none" strike="noStrike" baseline="0" dirty="0">
                <a:solidFill>
                  <a:srgbClr val="000000"/>
                </a:solidFill>
                <a:latin typeface="Times New Roman" panose="02020603050405020304" pitchFamily="18" charset="0"/>
              </a:rPr>
              <a:t>cihazlarda kullanılan bu tür tıbbi ürünler ile materyaller arasındaki etkileşime ilişkin olanları, bu monograflara yapılan atıfların Avrupa Birliği Resmi Gazetesi’nde yayımlanmış olması şartıyla, içerir. 	</a:t>
            </a:r>
            <a:endParaRPr lang="tr-TR" dirty="0"/>
          </a:p>
          <a:p>
            <a:endParaRPr lang="tr-TR"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0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8</a:t>
            </a:r>
            <a:br>
              <a:rPr lang="tr-TR" dirty="0"/>
            </a:br>
            <a:r>
              <a:rPr lang="tr-TR" dirty="0"/>
              <a:t>Uyumlaştırılmış standartların kullanımı</a:t>
            </a: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a:hlinkClick r:id="rId2"/>
              </a:rPr>
              <a:t>https://ec.europa.eu/health/medical-devices-topics-interest/harmonised-standards_en</a:t>
            </a:r>
            <a:endParaRPr lang="tr-TR" dirty="0"/>
          </a:p>
          <a:p>
            <a:pPr>
              <a:buFont typeface="Wingdings" panose="05000000000000000000" pitchFamily="2" charset="2"/>
              <a:buChar char="v"/>
            </a:pPr>
            <a:r>
              <a:rPr lang="tr-TR" dirty="0"/>
              <a:t>MDR liste</a:t>
            </a:r>
          </a:p>
          <a:p>
            <a:pPr>
              <a:buFont typeface="Wingdings" panose="05000000000000000000" pitchFamily="2" charset="2"/>
              <a:buChar char="v"/>
            </a:pPr>
            <a:r>
              <a:rPr lang="tr-TR" dirty="0">
                <a:hlinkClick r:id="rId3"/>
              </a:rPr>
              <a:t>https://ec.europa.eu/growth/single-market/european-standards/harmonised-standards/medical-devices_en</a:t>
            </a:r>
            <a:endParaRPr lang="tr-TR" dirty="0"/>
          </a:p>
          <a:p>
            <a:endParaRPr lang="tr-TR" dirty="0"/>
          </a:p>
        </p:txBody>
      </p:sp>
      <p:pic>
        <p:nvPicPr>
          <p:cNvPr id="4"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9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8</a:t>
            </a:r>
            <a:br>
              <a:rPr lang="tr-TR" dirty="0"/>
            </a:br>
            <a:r>
              <a:rPr lang="tr-TR" dirty="0"/>
              <a:t>Uyumlaştırılmış standartların kullanımı</a:t>
            </a:r>
          </a:p>
        </p:txBody>
      </p:sp>
      <p:pic>
        <p:nvPicPr>
          <p:cNvPr id="4" name="Resim 3"/>
          <p:cNvPicPr>
            <a:picLocks noChangeAspect="1"/>
          </p:cNvPicPr>
          <p:nvPr/>
        </p:nvPicPr>
        <p:blipFill>
          <a:blip r:embed="rId2"/>
          <a:stretch>
            <a:fillRect/>
          </a:stretch>
        </p:blipFill>
        <p:spPr>
          <a:xfrm>
            <a:off x="4552950" y="1199390"/>
            <a:ext cx="7639050" cy="4467225"/>
          </a:xfrm>
          <a:prstGeom prst="rect">
            <a:avLst/>
          </a:prstGeom>
        </p:spPr>
      </p:pic>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9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Birinci Bölüm</a:t>
            </a:r>
            <a:br>
              <a:rPr lang="tr-TR" dirty="0"/>
            </a:br>
            <a:r>
              <a:rPr lang="tr-TR" sz="3100" dirty="0"/>
              <a:t>Cihazların Piyasada Bulundurulması ve Hizmete Sunumu</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9  – Ortak </a:t>
            </a:r>
            <a:r>
              <a:rPr lang="tr-TR" b="1" dirty="0" err="1"/>
              <a:t>spesifikasyonlar</a:t>
            </a:r>
            <a:endParaRPr lang="tr-TR" b="1"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9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9 </a:t>
            </a:r>
            <a:br>
              <a:rPr lang="tr-TR" dirty="0"/>
            </a:br>
            <a:r>
              <a:rPr lang="tr-TR" dirty="0"/>
              <a:t>Ortak </a:t>
            </a:r>
            <a:r>
              <a:rPr lang="tr-TR" dirty="0" err="1"/>
              <a:t>Spesifikasyonlar</a:t>
            </a:r>
            <a:endParaRPr lang="tr-TR" dirty="0"/>
          </a:p>
        </p:txBody>
      </p:sp>
      <p:sp>
        <p:nvSpPr>
          <p:cNvPr id="3" name="İçerik Yer Tutucusu 2"/>
          <p:cNvSpPr>
            <a:spLocks noGrp="1"/>
          </p:cNvSpPr>
          <p:nvPr>
            <p:ph idx="1"/>
          </p:nvPr>
        </p:nvSpPr>
        <p:spPr/>
        <p:txBody>
          <a:bodyPr>
            <a:normAutofit fontScale="92500" lnSpcReduction="20000"/>
          </a:bodyPr>
          <a:lstStyle/>
          <a:p>
            <a:pPr>
              <a:buFont typeface="Wingdings" panose="05000000000000000000" pitchFamily="2" charset="2"/>
              <a:buChar char="v"/>
            </a:pPr>
            <a:r>
              <a:rPr lang="tr-TR" dirty="0"/>
              <a:t>Uyumlaştırılmış standartların olmadığı veya </a:t>
            </a:r>
          </a:p>
          <a:p>
            <a:pPr>
              <a:buFont typeface="Wingdings" panose="05000000000000000000" pitchFamily="2" charset="2"/>
              <a:buChar char="v"/>
            </a:pPr>
            <a:r>
              <a:rPr lang="tr-TR" dirty="0"/>
              <a:t>İlgili uyumlaştırılmış standartların yetersiz olduğu ya da </a:t>
            </a:r>
          </a:p>
          <a:p>
            <a:pPr>
              <a:buFont typeface="Wingdings" panose="05000000000000000000" pitchFamily="2" charset="2"/>
              <a:buChar char="v"/>
            </a:pPr>
            <a:r>
              <a:rPr lang="tr-TR" dirty="0"/>
              <a:t>Kamu sağlığı sorunlarının ele alınmasına ihtiyaç duyulduğu durumlarda </a:t>
            </a:r>
          </a:p>
          <a:p>
            <a:pPr lvl="1"/>
            <a:r>
              <a:rPr lang="tr-TR" dirty="0"/>
              <a:t>Ek </a:t>
            </a:r>
            <a:r>
              <a:rPr lang="tr-TR" dirty="0" err="1"/>
              <a:t>I’de</a:t>
            </a:r>
            <a:r>
              <a:rPr lang="tr-TR" dirty="0"/>
              <a:t> belirtilen genel güvenlilik ve performans gereklilikleri, </a:t>
            </a:r>
          </a:p>
          <a:p>
            <a:pPr lvl="1"/>
            <a:r>
              <a:rPr lang="tr-TR" dirty="0"/>
              <a:t>Ek II ve Ek </a:t>
            </a:r>
            <a:r>
              <a:rPr lang="tr-TR" dirty="0" err="1"/>
              <a:t>III’te</a:t>
            </a:r>
            <a:r>
              <a:rPr lang="tr-TR" dirty="0"/>
              <a:t> belirtilen teknik dokümantasyon, </a:t>
            </a:r>
          </a:p>
          <a:p>
            <a:pPr lvl="1"/>
            <a:r>
              <a:rPr lang="tr-TR" dirty="0"/>
              <a:t>Ek </a:t>
            </a:r>
            <a:r>
              <a:rPr lang="tr-TR" dirty="0" err="1"/>
              <a:t>XIV’te</a:t>
            </a:r>
            <a:r>
              <a:rPr lang="tr-TR" dirty="0"/>
              <a:t> belirtilen klinik değerlendirme ve piyasaya arz sonrası klinik takip veya </a:t>
            </a:r>
          </a:p>
          <a:p>
            <a:pPr lvl="1"/>
            <a:r>
              <a:rPr lang="tr-TR" dirty="0"/>
              <a:t>Ek </a:t>
            </a:r>
            <a:r>
              <a:rPr lang="tr-TR" dirty="0" err="1"/>
              <a:t>XV’te</a:t>
            </a:r>
            <a:r>
              <a:rPr lang="tr-TR" dirty="0"/>
              <a:t> belirtilen klinik araştırmaya ilişkin gereklilikler </a:t>
            </a:r>
          </a:p>
          <a:p>
            <a:pPr marL="457200" lvl="1" indent="0">
              <a:buNone/>
            </a:pPr>
            <a:r>
              <a:rPr lang="tr-TR" dirty="0"/>
              <a:t>hakkında Komisyonca yayımlanan ortak </a:t>
            </a:r>
            <a:r>
              <a:rPr lang="tr-TR" dirty="0" err="1"/>
              <a:t>spesifikasyonlar</a:t>
            </a:r>
            <a:r>
              <a:rPr lang="tr-TR" dirty="0"/>
              <a:t> geçerlidir.</a:t>
            </a:r>
          </a:p>
          <a:p>
            <a:pPr marL="457200" lvl="1" indent="0">
              <a:buNone/>
            </a:pPr>
            <a:endParaRPr lang="tr-TR" dirty="0"/>
          </a:p>
          <a:p>
            <a:pPr marL="457200" lvl="1" indent="0">
              <a:buNone/>
            </a:pPr>
            <a:r>
              <a:rPr lang="tr-TR" sz="1800" b="1" dirty="0">
                <a:solidFill>
                  <a:schemeClr val="accent4">
                    <a:lumMod val="75000"/>
                  </a:schemeClr>
                </a:solidFill>
              </a:rPr>
              <a:t>Gerekçelendirme !!!  </a:t>
            </a:r>
          </a:p>
          <a:p>
            <a:pPr marL="457200" lvl="1" indent="0">
              <a:buNone/>
            </a:pPr>
            <a:r>
              <a:rPr lang="tr-TR" sz="1800" b="0" i="0" u="none" strike="noStrike" baseline="0" dirty="0">
                <a:solidFill>
                  <a:srgbClr val="000000"/>
                </a:solidFill>
                <a:latin typeface="Times New Roman" panose="02020603050405020304" pitchFamily="18" charset="0"/>
              </a:rPr>
              <a:t>İmalatçılar, en az ortak spesifikasyonlara denk bir güvenlilik ve performans seviyesi sağlayan çözümler benimsediklerini usulüne uygun olarak gerekçelendiremedikleri sürece atıfta bulunulan ortak spesifikasyonlara uyarlar. </a:t>
            </a:r>
            <a:r>
              <a:rPr lang="tr-TR" sz="1800" b="0" i="0" u="none" strike="noStrike" baseline="0" dirty="0">
                <a:solidFill>
                  <a:srgbClr val="000000"/>
                </a:solidFill>
                <a:highlight>
                  <a:srgbClr val="FFFF00"/>
                </a:highlight>
                <a:latin typeface="Times New Roman" panose="02020603050405020304" pitchFamily="18" charset="0"/>
              </a:rPr>
              <a:t>	</a:t>
            </a:r>
          </a:p>
          <a:p>
            <a:pPr marL="457200" lvl="1" indent="0">
              <a:buNone/>
            </a:pPr>
            <a:endParaRPr lang="tr-TR" sz="1800" b="1" strike="sngStrike" dirty="0">
              <a:solidFill>
                <a:schemeClr val="accent4">
                  <a:lumMod val="75000"/>
                </a:schemeClr>
              </a:solidFill>
            </a:endParaRP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9 </a:t>
            </a:r>
            <a:br>
              <a:rPr lang="tr-TR" dirty="0"/>
            </a:br>
            <a:r>
              <a:rPr lang="tr-TR" dirty="0"/>
              <a:t>Ortak </a:t>
            </a:r>
            <a:r>
              <a:rPr lang="tr-TR" dirty="0" err="1"/>
              <a:t>Spesifikasyonlar</a:t>
            </a:r>
            <a:endParaRPr lang="tr-TR" dirty="0"/>
          </a:p>
        </p:txBody>
      </p:sp>
      <p:sp>
        <p:nvSpPr>
          <p:cNvPr id="3" name="İçerik Yer Tutucusu 2"/>
          <p:cNvSpPr>
            <a:spLocks noGrp="1"/>
          </p:cNvSpPr>
          <p:nvPr>
            <p:ph idx="1"/>
          </p:nvPr>
        </p:nvSpPr>
        <p:spPr>
          <a:xfrm>
            <a:off x="5045876" y="788672"/>
            <a:ext cx="2592053" cy="2088999"/>
          </a:xfrm>
        </p:spPr>
        <p:txBody>
          <a:bodyPr>
            <a:normAutofit fontScale="92500" lnSpcReduction="10000"/>
          </a:bodyPr>
          <a:lstStyle/>
          <a:p>
            <a:r>
              <a:rPr lang="tr-TR" dirty="0"/>
              <a:t>Ek XVI – CS uyum</a:t>
            </a:r>
          </a:p>
          <a:p>
            <a:r>
              <a:rPr lang="tr-TR" dirty="0"/>
              <a:t>Kullanım amacı</a:t>
            </a:r>
          </a:p>
          <a:p>
            <a:pPr lvl="1"/>
            <a:r>
              <a:rPr lang="tr-TR" dirty="0"/>
              <a:t>Tıbbi</a:t>
            </a:r>
          </a:p>
          <a:p>
            <a:pPr lvl="1"/>
            <a:r>
              <a:rPr lang="tr-TR" dirty="0"/>
              <a:t>Tıbbi olmayan</a:t>
            </a:r>
          </a:p>
          <a:p>
            <a:pPr lvl="1"/>
            <a:r>
              <a:rPr lang="tr-TR" b="1" dirty="0">
                <a:solidFill>
                  <a:srgbClr val="0070C0"/>
                </a:solidFill>
              </a:rPr>
              <a:t>KÜMÜLATİF UYUM</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4822713" y="3069603"/>
            <a:ext cx="7090590" cy="3116044"/>
          </a:xfrm>
          <a:prstGeom prst="rect">
            <a:avLst/>
          </a:prstGeom>
        </p:spPr>
      </p:pic>
      <p:sp>
        <p:nvSpPr>
          <p:cNvPr id="6" name="İçerik Yer Tutucusu 2"/>
          <p:cNvSpPr txBox="1">
            <a:spLocks/>
          </p:cNvSpPr>
          <p:nvPr/>
        </p:nvSpPr>
        <p:spPr>
          <a:xfrm>
            <a:off x="8148973" y="808056"/>
            <a:ext cx="2592053" cy="2088999"/>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tr-TR" dirty="0"/>
              <a:t>CS 2022 3. çeyrek</a:t>
            </a:r>
          </a:p>
          <a:p>
            <a:r>
              <a:rPr lang="tr-TR" dirty="0"/>
              <a:t>6 ay uygulama süresi</a:t>
            </a:r>
          </a:p>
        </p:txBody>
      </p:sp>
    </p:spTree>
    <p:extLst>
      <p:ext uri="{BB962C8B-B14F-4D97-AF65-F5344CB8AC3E}">
        <p14:creationId xmlns:p14="http://schemas.microsoft.com/office/powerpoint/2010/main" val="62258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10  – İmalatçı yükümlülükleri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8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10</a:t>
            </a:r>
            <a:br>
              <a:rPr lang="tr-TR" dirty="0"/>
            </a:br>
            <a:r>
              <a:rPr lang="tr-TR" dirty="0"/>
              <a:t>İmalatçı yükümlülükleri</a:t>
            </a:r>
          </a:p>
        </p:txBody>
      </p:sp>
      <p:sp>
        <p:nvSpPr>
          <p:cNvPr id="3" name="İçerik Yer Tutucusu 2"/>
          <p:cNvSpPr>
            <a:spLocks noGrp="1"/>
          </p:cNvSpPr>
          <p:nvPr>
            <p:ph idx="1"/>
          </p:nvPr>
        </p:nvSpPr>
        <p:spPr/>
        <p:txBody>
          <a:bodyPr>
            <a:normAutofit/>
          </a:bodyPr>
          <a:lstStyle/>
          <a:p>
            <a:r>
              <a:rPr lang="tr-TR" dirty="0"/>
              <a:t>MDR gerekliliklerine uygun tasarım, üretim </a:t>
            </a:r>
          </a:p>
          <a:p>
            <a:r>
              <a:rPr lang="tr-TR" dirty="0"/>
              <a:t>Risk yönetim sistemi (Ek-1 Md 3)</a:t>
            </a:r>
          </a:p>
          <a:p>
            <a:r>
              <a:rPr lang="tr-TR" dirty="0"/>
              <a:t>Klinik değerlendirme (Md 61, Ek XIV)– PMCF </a:t>
            </a:r>
          </a:p>
          <a:p>
            <a:r>
              <a:rPr lang="tr-TR" dirty="0"/>
              <a:t>Teknik dokümantasyon (Ek II, III)</a:t>
            </a:r>
          </a:p>
          <a:p>
            <a:pPr lvl="1">
              <a:buFont typeface="Wingdings" panose="05000000000000000000" pitchFamily="2" charset="2"/>
              <a:buChar char="ü"/>
            </a:pPr>
            <a:r>
              <a:rPr lang="tr-TR" dirty="0"/>
              <a:t>Ismarlama cihazlar – </a:t>
            </a:r>
            <a:r>
              <a:rPr lang="tr-TR" sz="1100" dirty="0"/>
              <a:t>Ek XIII </a:t>
            </a:r>
          </a:p>
          <a:p>
            <a:r>
              <a:rPr lang="tr-TR" dirty="0"/>
              <a:t>Uygunluk değerlendirme süreci </a:t>
            </a:r>
          </a:p>
          <a:p>
            <a:r>
              <a:rPr lang="tr-TR" dirty="0"/>
              <a:t>AB Uygunluk beyanı (Md 19)</a:t>
            </a:r>
          </a:p>
          <a:p>
            <a:r>
              <a:rPr lang="tr-TR" dirty="0"/>
              <a:t>CE işareti (Md 20)</a:t>
            </a:r>
          </a:p>
          <a:p>
            <a:r>
              <a:rPr lang="tr-TR" dirty="0"/>
              <a:t>UDI (Md 27) </a:t>
            </a:r>
            <a:endParaRPr lang="tr-TR" sz="1500" dirty="0">
              <a:highlight>
                <a:srgbClr val="FFFF00"/>
              </a:highlight>
            </a:endParaRPr>
          </a:p>
          <a:p>
            <a:r>
              <a:rPr lang="tr-TR" dirty="0"/>
              <a:t>Kayıt (Md 29, 31)</a:t>
            </a:r>
          </a:p>
          <a:p>
            <a:pPr lvl="1">
              <a:buFont typeface="Wingdings" panose="05000000000000000000" pitchFamily="2" charset="2"/>
              <a:buChar char="ü"/>
            </a:pPr>
            <a:r>
              <a:rPr lang="tr-TR" dirty="0"/>
              <a:t>10 yıl saklama süresi</a:t>
            </a:r>
          </a:p>
          <a:p>
            <a:pPr lvl="1">
              <a:buFont typeface="Wingdings" panose="05000000000000000000" pitchFamily="2" charset="2"/>
              <a:buChar char="ü"/>
            </a:pPr>
            <a:r>
              <a:rPr lang="tr-TR" dirty="0"/>
              <a:t>15 yıl saklama süresi (</a:t>
            </a:r>
            <a:r>
              <a:rPr lang="tr-TR" dirty="0" err="1"/>
              <a:t>implante</a:t>
            </a:r>
            <a:r>
              <a:rPr lang="tr-TR" dirty="0"/>
              <a:t> edilebilir)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9154701" y="2349925"/>
            <a:ext cx="2638425" cy="1733550"/>
          </a:xfrm>
          <a:prstGeom prst="rect">
            <a:avLst/>
          </a:prstGeom>
        </p:spPr>
      </p:pic>
      <p:pic>
        <p:nvPicPr>
          <p:cNvPr id="6" name="Resim 5"/>
          <p:cNvPicPr>
            <a:picLocks noChangeAspect="1"/>
          </p:cNvPicPr>
          <p:nvPr/>
        </p:nvPicPr>
        <p:blipFill>
          <a:blip r:embed="rId5"/>
          <a:stretch>
            <a:fillRect/>
          </a:stretch>
        </p:blipFill>
        <p:spPr>
          <a:xfrm>
            <a:off x="9507070" y="4310188"/>
            <a:ext cx="2191926" cy="1315156"/>
          </a:xfrm>
          <a:prstGeom prst="rect">
            <a:avLst/>
          </a:prstGeom>
        </p:spPr>
      </p:pic>
      <p:pic>
        <p:nvPicPr>
          <p:cNvPr id="7" name="Resim 6"/>
          <p:cNvPicPr>
            <a:picLocks noChangeAspect="1"/>
          </p:cNvPicPr>
          <p:nvPr/>
        </p:nvPicPr>
        <p:blipFill>
          <a:blip r:embed="rId6"/>
          <a:stretch>
            <a:fillRect/>
          </a:stretch>
        </p:blipFill>
        <p:spPr>
          <a:xfrm>
            <a:off x="8340492" y="4656522"/>
            <a:ext cx="871482" cy="622487"/>
          </a:xfrm>
          <a:prstGeom prst="rect">
            <a:avLst/>
          </a:prstGeom>
        </p:spPr>
      </p:pic>
    </p:spTree>
    <p:extLst>
      <p:ext uri="{BB962C8B-B14F-4D97-AF65-F5344CB8AC3E}">
        <p14:creationId xmlns:p14="http://schemas.microsoft.com/office/powerpoint/2010/main" val="157021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10</a:t>
            </a:r>
            <a:br>
              <a:rPr lang="tr-TR" dirty="0"/>
            </a:br>
            <a:r>
              <a:rPr lang="tr-TR" dirty="0"/>
              <a:t>İmalatçı yükümlülükleri</a:t>
            </a:r>
          </a:p>
        </p:txBody>
      </p:sp>
      <p:sp>
        <p:nvSpPr>
          <p:cNvPr id="3" name="İçerik Yer Tutucusu 2"/>
          <p:cNvSpPr>
            <a:spLocks noGrp="1"/>
          </p:cNvSpPr>
          <p:nvPr>
            <p:ph idx="1"/>
          </p:nvPr>
        </p:nvSpPr>
        <p:spPr/>
        <p:txBody>
          <a:bodyPr/>
          <a:lstStyle/>
          <a:p>
            <a:r>
              <a:rPr lang="tr-TR" dirty="0"/>
              <a:t>Yetkili temsilcisine gerekli dokümantasyonu temin eder</a:t>
            </a:r>
          </a:p>
          <a:p>
            <a:r>
              <a:rPr lang="tr-TR" dirty="0"/>
              <a:t>Üretim prosedürleri</a:t>
            </a:r>
          </a:p>
          <a:p>
            <a:r>
              <a:rPr lang="tr-TR" dirty="0"/>
              <a:t>Değişiklikler</a:t>
            </a:r>
          </a:p>
          <a:p>
            <a:pPr lvl="1">
              <a:buFont typeface="Wingdings" panose="05000000000000000000" pitchFamily="2" charset="2"/>
              <a:buChar char="ü"/>
            </a:pPr>
            <a:r>
              <a:rPr lang="tr-TR" dirty="0"/>
              <a:t>Tasarım</a:t>
            </a:r>
          </a:p>
          <a:p>
            <a:pPr lvl="1">
              <a:buFont typeface="Wingdings" panose="05000000000000000000" pitchFamily="2" charset="2"/>
              <a:buChar char="ü"/>
            </a:pPr>
            <a:r>
              <a:rPr lang="tr-TR" dirty="0" err="1"/>
              <a:t>Spesifikasyonlar</a:t>
            </a:r>
            <a:endParaRPr lang="tr-TR" dirty="0"/>
          </a:p>
          <a:p>
            <a:pPr lvl="1">
              <a:buFont typeface="Wingdings" panose="05000000000000000000" pitchFamily="2" charset="2"/>
              <a:buChar char="ü"/>
            </a:pPr>
            <a:r>
              <a:rPr lang="tr-TR" dirty="0"/>
              <a:t>CS, HS</a:t>
            </a:r>
          </a:p>
          <a:p>
            <a:r>
              <a:rPr lang="tr-TR" dirty="0"/>
              <a:t>Kalite yönetim sistemi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7887369" y="2854698"/>
            <a:ext cx="3780176" cy="2820593"/>
          </a:xfrm>
          <a:prstGeom prst="rect">
            <a:avLst/>
          </a:prstGeom>
        </p:spPr>
      </p:pic>
    </p:spTree>
    <p:extLst>
      <p:ext uri="{BB962C8B-B14F-4D97-AF65-F5344CB8AC3E}">
        <p14:creationId xmlns:p14="http://schemas.microsoft.com/office/powerpoint/2010/main" val="419245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b="1" dirty="0"/>
              <a:t>Kısım 2</a:t>
            </a:r>
            <a:br>
              <a:rPr lang="tr-TR" sz="2400" b="1" dirty="0"/>
            </a:br>
            <a:r>
              <a:rPr lang="tr-TR" sz="2400" b="1" dirty="0"/>
              <a:t>Cihazların Piyasada Bulundurulması ve Hizmete Sunumu, İktisadi İşletmecilerin Yükümlülükleri, Yeniden İşleme, CE İşareti, Serbest Dolaşım </a:t>
            </a:r>
            <a:endParaRPr lang="tr-TR" sz="1400" b="1" dirty="0"/>
          </a:p>
        </p:txBody>
      </p:sp>
      <p:sp>
        <p:nvSpPr>
          <p:cNvPr id="3" name="İçerik Yer Tutucusu 2"/>
          <p:cNvSpPr>
            <a:spLocks noGrp="1"/>
          </p:cNvSpPr>
          <p:nvPr>
            <p:ph idx="1"/>
          </p:nvPr>
        </p:nvSpPr>
        <p:spPr>
          <a:xfrm>
            <a:off x="5117419" y="1180557"/>
            <a:ext cx="6281873" cy="5248622"/>
          </a:xfrm>
        </p:spPr>
        <p:txBody>
          <a:bodyPr>
            <a:normAutofit fontScale="92500" lnSpcReduction="10000"/>
          </a:bodyPr>
          <a:lstStyle/>
          <a:p>
            <a:pPr>
              <a:buFont typeface="Wingdings" panose="05000000000000000000" pitchFamily="2" charset="2"/>
              <a:buChar char="Ø"/>
            </a:pPr>
            <a:r>
              <a:rPr lang="tr-TR" dirty="0"/>
              <a:t>Birinci Bölüm -Cihazların Piyasada Bulundurulması ve Hizmete Sunumu</a:t>
            </a:r>
          </a:p>
          <a:p>
            <a:pPr lvl="1"/>
            <a:r>
              <a:rPr lang="tr-TR" dirty="0"/>
              <a:t>Madde 5 – </a:t>
            </a:r>
            <a:r>
              <a:rPr lang="es-ES" dirty="0"/>
              <a:t>Piyasaya arz ve hizmete sunum</a:t>
            </a:r>
            <a:endParaRPr lang="tr-TR" dirty="0"/>
          </a:p>
          <a:p>
            <a:pPr lvl="1"/>
            <a:r>
              <a:rPr lang="tr-TR" dirty="0"/>
              <a:t>Madde 6 – Uzaktan/Mesafeli satışlar</a:t>
            </a:r>
          </a:p>
          <a:p>
            <a:pPr lvl="1"/>
            <a:r>
              <a:rPr lang="tr-TR" dirty="0"/>
              <a:t>Madde 7 – Yanıltıcı beyanlar</a:t>
            </a:r>
          </a:p>
          <a:p>
            <a:pPr lvl="1"/>
            <a:r>
              <a:rPr lang="tr-TR" dirty="0"/>
              <a:t>Madde 8 – Uyumlaştırılmış standartların kullanımı</a:t>
            </a:r>
          </a:p>
          <a:p>
            <a:pPr lvl="1"/>
            <a:r>
              <a:rPr lang="tr-TR" dirty="0"/>
              <a:t>Madde 9 – Ortak </a:t>
            </a:r>
            <a:r>
              <a:rPr lang="tr-TR" dirty="0" err="1"/>
              <a:t>spesifikasyonlar</a:t>
            </a:r>
            <a:endParaRPr lang="tr-TR" dirty="0"/>
          </a:p>
          <a:p>
            <a:pPr>
              <a:buFont typeface="Wingdings" panose="05000000000000000000" pitchFamily="2" charset="2"/>
              <a:buChar char="Ø"/>
            </a:pPr>
            <a:r>
              <a:rPr lang="tr-TR" dirty="0"/>
              <a:t>İkinci Bölüm – İktisadi İşletmecilerin Yükümlülükleri</a:t>
            </a:r>
          </a:p>
          <a:p>
            <a:pPr lvl="1"/>
            <a:r>
              <a:rPr lang="tr-TR" dirty="0"/>
              <a:t>Madde 10 - İmalatçıların genel yükümlülükleri</a:t>
            </a:r>
          </a:p>
          <a:p>
            <a:pPr lvl="1"/>
            <a:r>
              <a:rPr lang="tr-TR" dirty="0"/>
              <a:t>Madde 11 - Yetkili temsilci</a:t>
            </a:r>
          </a:p>
          <a:p>
            <a:pPr lvl="1"/>
            <a:r>
              <a:rPr lang="tr-TR" dirty="0"/>
              <a:t>Madde 12 - Yetkili temsilci değişikliği</a:t>
            </a:r>
          </a:p>
          <a:p>
            <a:pPr lvl="1"/>
            <a:r>
              <a:rPr lang="tr-TR" dirty="0"/>
              <a:t>Madde 13 - İthalatçıların genel yükümlülükleri</a:t>
            </a:r>
          </a:p>
          <a:p>
            <a:pPr lvl="1"/>
            <a:r>
              <a:rPr lang="tr-TR" dirty="0"/>
              <a:t>Madde 14 - Dağıtıcıların genel yükümlülükleri</a:t>
            </a:r>
          </a:p>
          <a:p>
            <a:pPr lvl="1"/>
            <a:r>
              <a:rPr lang="tr-TR" dirty="0"/>
              <a:t>Madde 15 - Mevzuata uyum sorumlusu</a:t>
            </a:r>
          </a:p>
          <a:p>
            <a:pPr lvl="1"/>
            <a:r>
              <a:rPr lang="tr-TR" dirty="0"/>
              <a:t>Madde 16 - İmalatçıların yükümlülüklerinin ithalatçılar, dağıtıcılar veya diğer kişiler için geçerli olduğu durumlar</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0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10</a:t>
            </a:r>
            <a:br>
              <a:rPr lang="tr-TR" dirty="0"/>
            </a:br>
            <a:r>
              <a:rPr lang="tr-TR" dirty="0"/>
              <a:t>İmalatçı yükümlülükleri</a:t>
            </a:r>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v"/>
            </a:pPr>
            <a:r>
              <a:rPr lang="tr-TR" dirty="0"/>
              <a:t>KYS</a:t>
            </a:r>
          </a:p>
          <a:p>
            <a:pPr lvl="1"/>
            <a:r>
              <a:rPr lang="tr-TR" dirty="0"/>
              <a:t>Değişiklik yönetimi</a:t>
            </a:r>
          </a:p>
          <a:p>
            <a:pPr lvl="1"/>
            <a:r>
              <a:rPr lang="tr-TR" dirty="0"/>
              <a:t>GSPR uyumluluk</a:t>
            </a:r>
          </a:p>
          <a:p>
            <a:pPr lvl="1"/>
            <a:r>
              <a:rPr lang="tr-TR" dirty="0"/>
              <a:t>Yönetimin sorumluluğu</a:t>
            </a:r>
          </a:p>
          <a:p>
            <a:pPr lvl="1"/>
            <a:r>
              <a:rPr lang="tr-TR" dirty="0"/>
              <a:t>Kaynak yönetimi</a:t>
            </a:r>
          </a:p>
          <a:p>
            <a:pPr lvl="1"/>
            <a:r>
              <a:rPr lang="tr-TR" dirty="0"/>
              <a:t>Risk yönetimi</a:t>
            </a:r>
          </a:p>
          <a:p>
            <a:pPr lvl="1"/>
            <a:r>
              <a:rPr lang="tr-TR" dirty="0"/>
              <a:t>Klinik değerlendirme</a:t>
            </a:r>
          </a:p>
          <a:p>
            <a:pPr lvl="1"/>
            <a:r>
              <a:rPr lang="tr-TR" dirty="0"/>
              <a:t>Ürün geliştirme</a:t>
            </a:r>
          </a:p>
          <a:p>
            <a:pPr lvl="1"/>
            <a:r>
              <a:rPr lang="tr-TR" dirty="0"/>
              <a:t>UDI tahsisi doğrulama</a:t>
            </a:r>
          </a:p>
          <a:p>
            <a:pPr lvl="1"/>
            <a:r>
              <a:rPr lang="tr-TR" dirty="0"/>
              <a:t>Kayıt</a:t>
            </a:r>
          </a:p>
          <a:p>
            <a:pPr lvl="1"/>
            <a:r>
              <a:rPr lang="tr-TR" dirty="0"/>
              <a:t>PMS</a:t>
            </a:r>
          </a:p>
          <a:p>
            <a:pPr lvl="1"/>
            <a:r>
              <a:rPr lang="tr-TR" dirty="0"/>
              <a:t>Bildirimler</a:t>
            </a:r>
          </a:p>
          <a:p>
            <a:pPr lvl="1"/>
            <a:r>
              <a:rPr lang="tr-TR" dirty="0" err="1"/>
              <a:t>Vijilans</a:t>
            </a:r>
            <a:endParaRPr lang="tr-TR" dirty="0"/>
          </a:p>
          <a:p>
            <a:pPr lvl="1"/>
            <a:r>
              <a:rPr lang="tr-TR" dirty="0"/>
              <a:t>Düzeltici ve önleyici faaliyet</a:t>
            </a:r>
          </a:p>
          <a:p>
            <a:pPr lvl="1"/>
            <a:r>
              <a:rPr lang="tr-TR" dirty="0"/>
              <a:t>Veri analizi</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9012610" y="1889872"/>
            <a:ext cx="1724025" cy="2647950"/>
          </a:xfrm>
          <a:prstGeom prst="rect">
            <a:avLst/>
          </a:prstGeom>
        </p:spPr>
      </p:pic>
    </p:spTree>
    <p:extLst>
      <p:ext uri="{BB962C8B-B14F-4D97-AF65-F5344CB8AC3E}">
        <p14:creationId xmlns:p14="http://schemas.microsoft.com/office/powerpoint/2010/main" val="3000235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10</a:t>
            </a:r>
            <a:br>
              <a:rPr lang="tr-TR" dirty="0"/>
            </a:br>
            <a:r>
              <a:rPr lang="tr-TR" dirty="0"/>
              <a:t>İmalatçı yükümlülükleri</a:t>
            </a:r>
          </a:p>
        </p:txBody>
      </p:sp>
      <p:sp>
        <p:nvSpPr>
          <p:cNvPr id="3" name="İçerik Yer Tutucusu 2"/>
          <p:cNvSpPr>
            <a:spLocks noGrp="1"/>
          </p:cNvSpPr>
          <p:nvPr>
            <p:ph idx="1"/>
          </p:nvPr>
        </p:nvSpPr>
        <p:spPr/>
        <p:txBody>
          <a:bodyPr/>
          <a:lstStyle/>
          <a:p>
            <a:pPr marL="0" indent="0">
              <a:buNone/>
            </a:pPr>
            <a:r>
              <a:rPr lang="tr-TR" dirty="0"/>
              <a:t>       Cihaz ile birlikte sağlanan bilgiler</a:t>
            </a:r>
          </a:p>
          <a:p>
            <a:pPr lvl="1"/>
            <a:r>
              <a:rPr lang="tr-TR" dirty="0"/>
              <a:t>Ek I Md 23</a:t>
            </a:r>
          </a:p>
          <a:p>
            <a:pPr lvl="1"/>
            <a:r>
              <a:rPr lang="tr-TR" dirty="0"/>
              <a:t>Türkçe ve ilgili AB resmi dillerinde</a:t>
            </a:r>
          </a:p>
          <a:p>
            <a:pPr lvl="1"/>
            <a:r>
              <a:rPr lang="tr-TR" dirty="0"/>
              <a:t>Etiket</a:t>
            </a:r>
          </a:p>
          <a:p>
            <a:pPr lvl="2">
              <a:buFont typeface="Arial" panose="020B0604020202020204" pitchFamily="34" charset="0"/>
              <a:buChar char="•"/>
            </a:pPr>
            <a:r>
              <a:rPr lang="tr-TR" dirty="0"/>
              <a:t>Silinemez</a:t>
            </a:r>
          </a:p>
          <a:p>
            <a:pPr lvl="2">
              <a:buFont typeface="Arial" panose="020B0604020202020204" pitchFamily="34" charset="0"/>
              <a:buChar char="•"/>
            </a:pPr>
            <a:r>
              <a:rPr lang="tr-TR" dirty="0"/>
              <a:t>Kolayca okunabilir</a:t>
            </a:r>
          </a:p>
          <a:p>
            <a:pPr lvl="2">
              <a:buFont typeface="Arial" panose="020B0604020202020204" pitchFamily="34" charset="0"/>
              <a:buChar char="•"/>
            </a:pPr>
            <a:r>
              <a:rPr lang="tr-TR" dirty="0"/>
              <a:t>Anlaşılır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9030876" y="3427497"/>
            <a:ext cx="2762250" cy="1657350"/>
          </a:xfrm>
          <a:prstGeom prst="rect">
            <a:avLst/>
          </a:prstGeom>
        </p:spPr>
      </p:pic>
    </p:spTree>
    <p:extLst>
      <p:ext uri="{BB962C8B-B14F-4D97-AF65-F5344CB8AC3E}">
        <p14:creationId xmlns:p14="http://schemas.microsoft.com/office/powerpoint/2010/main" val="79543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10</a:t>
            </a:r>
            <a:br>
              <a:rPr lang="tr-TR" dirty="0"/>
            </a:br>
            <a:r>
              <a:rPr lang="tr-TR" dirty="0"/>
              <a:t>İmalatçı yükümlülükleri</a:t>
            </a:r>
          </a:p>
        </p:txBody>
      </p:sp>
      <p:sp>
        <p:nvSpPr>
          <p:cNvPr id="3" name="İçerik Yer Tutucusu 2"/>
          <p:cNvSpPr>
            <a:spLocks noGrp="1"/>
          </p:cNvSpPr>
          <p:nvPr>
            <p:ph idx="1"/>
          </p:nvPr>
        </p:nvSpPr>
        <p:spPr>
          <a:xfrm>
            <a:off x="4387610" y="808056"/>
            <a:ext cx="6281873" cy="5248622"/>
          </a:xfrm>
        </p:spPr>
        <p:txBody>
          <a:bodyPr/>
          <a:lstStyle/>
          <a:p>
            <a:pPr marL="0" indent="0">
              <a:buNone/>
            </a:pPr>
            <a:r>
              <a:rPr lang="tr-TR" dirty="0"/>
              <a:t> Cihazın </a:t>
            </a:r>
            <a:r>
              <a:rPr lang="tr-TR" dirty="0" err="1"/>
              <a:t>MDR’a</a:t>
            </a:r>
            <a:r>
              <a:rPr lang="tr-TR" dirty="0"/>
              <a:t> uygun olmadığı durumlarda</a:t>
            </a:r>
          </a:p>
          <a:p>
            <a:pPr lvl="1"/>
            <a:r>
              <a:rPr lang="tr-TR" dirty="0"/>
              <a:t>Uygun hale getirmek</a:t>
            </a:r>
          </a:p>
          <a:p>
            <a:pPr lvl="1"/>
            <a:r>
              <a:rPr lang="tr-TR" dirty="0"/>
              <a:t>Piyasadan çekmek</a:t>
            </a:r>
          </a:p>
          <a:p>
            <a:pPr lvl="1"/>
            <a:r>
              <a:rPr lang="tr-TR" dirty="0"/>
              <a:t>Geri çağırmak</a:t>
            </a:r>
          </a:p>
          <a:p>
            <a:pPr lvl="1"/>
            <a:r>
              <a:rPr lang="tr-TR" dirty="0"/>
              <a:t>Bilgilendirme</a:t>
            </a:r>
          </a:p>
          <a:p>
            <a:pPr lvl="2">
              <a:buFont typeface="Wingdings" panose="05000000000000000000" pitchFamily="2" charset="2"/>
              <a:buChar char="Ø"/>
            </a:pPr>
            <a:r>
              <a:rPr lang="tr-TR" dirty="0"/>
              <a:t>Dağıtıcı</a:t>
            </a:r>
          </a:p>
          <a:p>
            <a:pPr lvl="2">
              <a:buFont typeface="Wingdings" panose="05000000000000000000" pitchFamily="2" charset="2"/>
              <a:buChar char="Ø"/>
            </a:pPr>
            <a:r>
              <a:rPr lang="tr-TR" dirty="0"/>
              <a:t>İthalatçı (varsa)</a:t>
            </a:r>
          </a:p>
          <a:p>
            <a:pPr lvl="2">
              <a:buFont typeface="Wingdings" panose="05000000000000000000" pitchFamily="2" charset="2"/>
              <a:buChar char="Ø"/>
            </a:pPr>
            <a:r>
              <a:rPr lang="tr-TR" dirty="0"/>
              <a:t>Yetkili temsilci (varsa)</a:t>
            </a:r>
          </a:p>
          <a:p>
            <a:pPr lvl="1"/>
            <a:r>
              <a:rPr lang="tr-TR" dirty="0"/>
              <a:t>Ciddi bir risk varsa</a:t>
            </a:r>
          </a:p>
          <a:p>
            <a:pPr lvl="2">
              <a:buFont typeface="Wingdings" panose="05000000000000000000" pitchFamily="2" charset="2"/>
              <a:buChar char="Ø"/>
            </a:pPr>
            <a:r>
              <a:rPr lang="tr-TR" dirty="0" err="1"/>
              <a:t>DÖFler</a:t>
            </a:r>
            <a:r>
              <a:rPr lang="tr-TR" dirty="0"/>
              <a:t> bildirilir</a:t>
            </a:r>
          </a:p>
          <a:p>
            <a:pPr lvl="3">
              <a:buFont typeface="Arial" panose="020B0604020202020204" pitchFamily="34" charset="0"/>
              <a:buChar char="•"/>
            </a:pPr>
            <a:r>
              <a:rPr lang="tr-TR" dirty="0"/>
              <a:t>Kurum</a:t>
            </a:r>
          </a:p>
          <a:p>
            <a:pPr lvl="3">
              <a:buFont typeface="Arial" panose="020B0604020202020204" pitchFamily="34" charset="0"/>
              <a:buChar char="•"/>
            </a:pPr>
            <a:r>
              <a:rPr lang="tr-TR" dirty="0"/>
              <a:t>Yetkili otoriteler (piyasasında bulunduğu)</a:t>
            </a:r>
          </a:p>
          <a:p>
            <a:pPr lvl="3">
              <a:buFont typeface="Arial" panose="020B0604020202020204" pitchFamily="34" charset="0"/>
              <a:buChar char="•"/>
            </a:pPr>
            <a:r>
              <a:rPr lang="tr-TR" dirty="0"/>
              <a:t>Onaylanmış kuruluş (varsa)</a:t>
            </a:r>
          </a:p>
          <a:p>
            <a:pPr lvl="2">
              <a:buFont typeface="Wingdings" panose="05000000000000000000" pitchFamily="2" charset="2"/>
              <a:buChar char="Ø"/>
            </a:pPr>
            <a:r>
              <a:rPr lang="tr-TR" dirty="0"/>
              <a:t>Uygun DÖF olmadığında</a:t>
            </a:r>
          </a:p>
          <a:p>
            <a:pPr lvl="3">
              <a:buFont typeface="Arial" panose="020B0604020202020204" pitchFamily="34" charset="0"/>
              <a:buChar char="•"/>
            </a:pPr>
            <a:r>
              <a:rPr lang="tr-TR" dirty="0"/>
              <a:t>Kurum </a:t>
            </a:r>
          </a:p>
          <a:p>
            <a:pPr lvl="3">
              <a:buFont typeface="Arial" panose="020B0604020202020204" pitchFamily="34" charset="0"/>
              <a:buChar char="•"/>
            </a:pPr>
            <a:r>
              <a:rPr lang="tr-TR" dirty="0"/>
              <a:t>Kısıtlama, yasaklama, piyasadan çekme, geri çağırma</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3"/>
          <a:srcRect b="14569"/>
          <a:stretch/>
        </p:blipFill>
        <p:spPr>
          <a:xfrm>
            <a:off x="9202326" y="1816021"/>
            <a:ext cx="2590800" cy="1505403"/>
          </a:xfrm>
          <a:prstGeom prst="rect">
            <a:avLst/>
          </a:prstGeom>
        </p:spPr>
      </p:pic>
      <p:pic>
        <p:nvPicPr>
          <p:cNvPr id="6" name="Resim 5"/>
          <p:cNvPicPr>
            <a:picLocks noChangeAspect="1"/>
          </p:cNvPicPr>
          <p:nvPr/>
        </p:nvPicPr>
        <p:blipFill rotWithShape="1">
          <a:blip r:embed="rId4"/>
          <a:srcRect b="10513"/>
          <a:stretch/>
        </p:blipFill>
        <p:spPr>
          <a:xfrm>
            <a:off x="9030876" y="3465029"/>
            <a:ext cx="2933700" cy="1389360"/>
          </a:xfrm>
          <a:prstGeom prst="rect">
            <a:avLst/>
          </a:prstGeom>
        </p:spPr>
      </p:pic>
      <p:pic>
        <p:nvPicPr>
          <p:cNvPr id="7" name="Resim 6"/>
          <p:cNvPicPr>
            <a:picLocks noChangeAspect="1"/>
          </p:cNvPicPr>
          <p:nvPr/>
        </p:nvPicPr>
        <p:blipFill>
          <a:blip r:embed="rId5"/>
          <a:stretch>
            <a:fillRect/>
          </a:stretch>
        </p:blipFill>
        <p:spPr>
          <a:xfrm>
            <a:off x="9940410" y="5139445"/>
            <a:ext cx="1677904" cy="1677904"/>
          </a:xfrm>
          <a:prstGeom prst="rect">
            <a:avLst/>
          </a:prstGeom>
        </p:spPr>
      </p:pic>
    </p:spTree>
    <p:extLst>
      <p:ext uri="{BB962C8B-B14F-4D97-AF65-F5344CB8AC3E}">
        <p14:creationId xmlns:p14="http://schemas.microsoft.com/office/powerpoint/2010/main" val="2975720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10</a:t>
            </a:r>
            <a:br>
              <a:rPr lang="tr-TR" dirty="0"/>
            </a:br>
            <a:r>
              <a:rPr lang="tr-TR" dirty="0"/>
              <a:t>İmalatçı yükümlülükleri</a:t>
            </a:r>
          </a:p>
        </p:txBody>
      </p:sp>
      <p:sp>
        <p:nvSpPr>
          <p:cNvPr id="3" name="İçerik Yer Tutucusu 2"/>
          <p:cNvSpPr>
            <a:spLocks noGrp="1"/>
          </p:cNvSpPr>
          <p:nvPr>
            <p:ph idx="1"/>
          </p:nvPr>
        </p:nvSpPr>
        <p:spPr/>
        <p:txBody>
          <a:bodyPr/>
          <a:lstStyle/>
          <a:p>
            <a:r>
              <a:rPr lang="tr-TR" dirty="0"/>
              <a:t>Güvenliği Teknik Düzenlemeler Kanunu Md 6</a:t>
            </a:r>
          </a:p>
          <a:p>
            <a:r>
              <a:rPr lang="tr-TR" dirty="0"/>
              <a:t>Kusurlu cihaz</a:t>
            </a:r>
          </a:p>
          <a:p>
            <a:r>
              <a:rPr lang="tr-TR" dirty="0"/>
              <a:t>Tazminat</a:t>
            </a:r>
          </a:p>
          <a:p>
            <a:endParaRPr lang="tr-TR" dirty="0"/>
          </a:p>
          <a:p>
            <a:pPr marL="0" indent="0">
              <a:buNone/>
            </a:pPr>
            <a:r>
              <a:rPr lang="tr-TR" sz="2000" b="1" dirty="0">
                <a:solidFill>
                  <a:schemeClr val="accent2"/>
                </a:solidFill>
              </a:rPr>
              <a:t>       YETERLİ MALİ TEMİNAT !!!</a:t>
            </a:r>
          </a:p>
          <a:p>
            <a:pPr lvl="1"/>
            <a:r>
              <a:rPr lang="tr-TR" dirty="0"/>
              <a:t>Risk sınıfı</a:t>
            </a:r>
          </a:p>
          <a:p>
            <a:pPr lvl="1"/>
            <a:r>
              <a:rPr lang="tr-TR" dirty="0"/>
              <a:t>Cihaz tipi</a:t>
            </a:r>
          </a:p>
          <a:p>
            <a:pPr lvl="1"/>
            <a:r>
              <a:rPr lang="tr-TR" dirty="0"/>
              <a:t>İşletmenin büyüklüğü</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04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11  – Yetkili temsilci yükümlülükleri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11</a:t>
            </a:r>
            <a:br>
              <a:rPr lang="tr-TR" dirty="0"/>
            </a:br>
            <a:r>
              <a:rPr lang="tr-TR" dirty="0"/>
              <a:t>Yetkili Temsilci</a:t>
            </a:r>
          </a:p>
        </p:txBody>
      </p:sp>
      <p:sp>
        <p:nvSpPr>
          <p:cNvPr id="3" name="İçerik Yer Tutucusu 2"/>
          <p:cNvSpPr>
            <a:spLocks noGrp="1"/>
          </p:cNvSpPr>
          <p:nvPr>
            <p:ph idx="1"/>
          </p:nvPr>
        </p:nvSpPr>
        <p:spPr/>
        <p:txBody>
          <a:bodyPr/>
          <a:lstStyle/>
          <a:p>
            <a:r>
              <a:rPr lang="tr-TR" dirty="0"/>
              <a:t>İmalatçı Türkiye veya AB üye ülkelerde yerleşik değilse</a:t>
            </a:r>
          </a:p>
          <a:p>
            <a:pPr>
              <a:buFont typeface="Wingdings" panose="05000000000000000000" pitchFamily="2" charset="2"/>
              <a:buChar char="Ø"/>
            </a:pPr>
            <a:r>
              <a:rPr lang="tr-TR" dirty="0"/>
              <a:t>  Yetki belgesi düzenlenmeli</a:t>
            </a:r>
          </a:p>
          <a:p>
            <a:r>
              <a:rPr lang="tr-TR" dirty="0"/>
              <a:t>Kapsam </a:t>
            </a:r>
          </a:p>
          <a:p>
            <a:pPr lvl="1">
              <a:buFont typeface="Wingdings" panose="05000000000000000000" pitchFamily="2" charset="2"/>
              <a:buChar char="Ø"/>
            </a:pPr>
            <a:r>
              <a:rPr lang="tr-TR" dirty="0"/>
              <a:t>Ürünler</a:t>
            </a:r>
          </a:p>
          <a:p>
            <a:pPr lvl="1">
              <a:buFont typeface="Wingdings" panose="05000000000000000000" pitchFamily="2" charset="2"/>
              <a:buChar char="Ø"/>
            </a:pPr>
            <a:r>
              <a:rPr lang="tr-TR" dirty="0"/>
              <a:t>Görevler</a:t>
            </a:r>
          </a:p>
          <a:p>
            <a:r>
              <a:rPr lang="tr-TR" dirty="0">
                <a:solidFill>
                  <a:srgbClr val="000000"/>
                </a:solidFill>
                <a:latin typeface="Times New Roman" panose="02020603050405020304" pitchFamily="18" charset="0"/>
              </a:rPr>
              <a:t>Y</a:t>
            </a:r>
            <a:r>
              <a:rPr lang="tr-TR" sz="1800" b="0" i="0" u="none" strike="noStrike" baseline="0" dirty="0">
                <a:solidFill>
                  <a:srgbClr val="000000"/>
                </a:solidFill>
                <a:latin typeface="Times New Roman" panose="02020603050405020304" pitchFamily="18" charset="0"/>
              </a:rPr>
              <a:t>etkili temsilci kusurlu cihazlar için yasal olarak imalatçı ile aynı temelde, </a:t>
            </a:r>
            <a:r>
              <a:rPr lang="tr-TR" sz="1800" b="0" i="0" u="none" strike="noStrike" baseline="0" dirty="0" err="1">
                <a:solidFill>
                  <a:srgbClr val="000000"/>
                </a:solidFill>
                <a:latin typeface="Times New Roman" panose="02020603050405020304" pitchFamily="18" charset="0"/>
              </a:rPr>
              <a:t>müteselsilen</a:t>
            </a:r>
            <a:r>
              <a:rPr lang="tr-TR" sz="1800" b="0" i="0" u="none" strike="noStrike" baseline="0" dirty="0">
                <a:solidFill>
                  <a:srgbClr val="000000"/>
                </a:solidFill>
                <a:latin typeface="Times New Roman" panose="02020603050405020304" pitchFamily="18" charset="0"/>
              </a:rPr>
              <a:t> sorumlu olur. </a:t>
            </a:r>
            <a:endParaRPr lang="tr-TR" strike="sngStrike" dirty="0"/>
          </a:p>
          <a:p>
            <a:r>
              <a:rPr lang="tr-TR" dirty="0"/>
              <a:t>Yetki belgesi feshi durumunda gerekçeleriyle bilgilendirilecek yerler;</a:t>
            </a:r>
          </a:p>
          <a:p>
            <a:pPr lvl="1">
              <a:buFont typeface="Wingdings" panose="05000000000000000000" pitchFamily="2" charset="2"/>
              <a:buChar char="Ø"/>
            </a:pPr>
            <a:r>
              <a:rPr lang="tr-TR" dirty="0"/>
              <a:t>Kurum</a:t>
            </a:r>
          </a:p>
          <a:p>
            <a:pPr lvl="1">
              <a:buFont typeface="Wingdings" panose="05000000000000000000" pitchFamily="2" charset="2"/>
              <a:buChar char="Ø"/>
            </a:pPr>
            <a:r>
              <a:rPr lang="tr-TR" dirty="0"/>
              <a:t>Onaylanmış Kuruluş (varsa)</a:t>
            </a:r>
          </a:p>
          <a:p>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8752114" y="5534026"/>
            <a:ext cx="2964844" cy="1135298"/>
          </a:xfrm>
          <a:prstGeom prst="rect">
            <a:avLst/>
          </a:prstGeom>
        </p:spPr>
      </p:pic>
    </p:spTree>
    <p:extLst>
      <p:ext uri="{BB962C8B-B14F-4D97-AF65-F5344CB8AC3E}">
        <p14:creationId xmlns:p14="http://schemas.microsoft.com/office/powerpoint/2010/main" val="271610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11</a:t>
            </a:r>
            <a:br>
              <a:rPr lang="tr-TR" dirty="0"/>
            </a:br>
            <a:r>
              <a:rPr lang="tr-TR" dirty="0"/>
              <a:t>Yetkili Temsilci</a:t>
            </a:r>
          </a:p>
        </p:txBody>
      </p:sp>
      <p:sp>
        <p:nvSpPr>
          <p:cNvPr id="3" name="İçerik Yer Tutucusu 2"/>
          <p:cNvSpPr>
            <a:spLocks noGrp="1"/>
          </p:cNvSpPr>
          <p:nvPr>
            <p:ph idx="1"/>
          </p:nvPr>
        </p:nvSpPr>
        <p:spPr>
          <a:xfrm>
            <a:off x="5118447" y="803185"/>
            <a:ext cx="6281873" cy="5728243"/>
          </a:xfrm>
        </p:spPr>
        <p:txBody>
          <a:bodyPr>
            <a:normAutofit fontScale="92500" lnSpcReduction="20000"/>
          </a:bodyPr>
          <a:lstStyle/>
          <a:p>
            <a:pPr marL="0" indent="0">
              <a:buNone/>
            </a:pPr>
            <a:r>
              <a:rPr lang="tr-TR" dirty="0"/>
              <a:t>        </a:t>
            </a:r>
            <a:r>
              <a:rPr lang="tr-TR" dirty="0">
                <a:solidFill>
                  <a:schemeClr val="accent1"/>
                </a:solidFill>
              </a:rPr>
              <a:t>Yetkili Temsilci Görevleri</a:t>
            </a:r>
          </a:p>
          <a:p>
            <a:pPr lvl="1">
              <a:buFont typeface="Wingdings" panose="05000000000000000000" pitchFamily="2" charset="2"/>
              <a:buChar char="Ø"/>
            </a:pPr>
            <a:r>
              <a:rPr lang="tr-TR" dirty="0"/>
              <a:t>Doğrulama</a:t>
            </a:r>
          </a:p>
          <a:p>
            <a:pPr lvl="2"/>
            <a:r>
              <a:rPr lang="tr-TR" dirty="0"/>
              <a:t>AB uygunluk beyanı</a:t>
            </a:r>
          </a:p>
          <a:p>
            <a:pPr lvl="2"/>
            <a:r>
              <a:rPr lang="tr-TR" dirty="0"/>
              <a:t>Teknik dokümantasyon</a:t>
            </a:r>
          </a:p>
          <a:p>
            <a:pPr lvl="2"/>
            <a:r>
              <a:rPr lang="tr-TR" dirty="0"/>
              <a:t>Uygun uygunluk değerlendirme prosedürü</a:t>
            </a:r>
          </a:p>
          <a:p>
            <a:pPr lvl="2"/>
            <a:r>
              <a:rPr lang="tr-TR" dirty="0"/>
              <a:t>UDI</a:t>
            </a:r>
          </a:p>
          <a:p>
            <a:pPr lvl="2"/>
            <a:r>
              <a:rPr lang="tr-TR" dirty="0"/>
              <a:t>Kayıt</a:t>
            </a:r>
          </a:p>
          <a:p>
            <a:pPr lvl="1">
              <a:buFont typeface="Wingdings" panose="05000000000000000000" pitchFamily="2" charset="2"/>
              <a:buChar char="Ø"/>
            </a:pPr>
            <a:r>
              <a:rPr lang="tr-TR" dirty="0"/>
              <a:t>Saklama – 10/15 yıl</a:t>
            </a:r>
          </a:p>
          <a:p>
            <a:pPr lvl="2"/>
            <a:r>
              <a:rPr lang="tr-TR" dirty="0"/>
              <a:t>AB uygunluk beyanı</a:t>
            </a:r>
          </a:p>
          <a:p>
            <a:pPr lvl="2"/>
            <a:r>
              <a:rPr lang="tr-TR" dirty="0"/>
              <a:t>Teknik dokümantasyon</a:t>
            </a:r>
          </a:p>
          <a:p>
            <a:pPr lvl="2"/>
            <a:r>
              <a:rPr lang="tr-TR" dirty="0"/>
              <a:t>Sertifika (varsa)</a:t>
            </a:r>
          </a:p>
          <a:p>
            <a:pPr lvl="1">
              <a:buFont typeface="Wingdings" panose="05000000000000000000" pitchFamily="2" charset="2"/>
              <a:buChar char="Ø"/>
            </a:pPr>
            <a:r>
              <a:rPr lang="tr-TR" dirty="0"/>
              <a:t>Bilgi paylaşımı / İletişim / İşbirliği</a:t>
            </a:r>
          </a:p>
          <a:p>
            <a:pPr lvl="2"/>
            <a:r>
              <a:rPr lang="tr-TR" dirty="0"/>
              <a:t>Kurum</a:t>
            </a:r>
          </a:p>
          <a:p>
            <a:pPr lvl="2"/>
            <a:r>
              <a:rPr lang="tr-TR" dirty="0"/>
              <a:t>Dokümantasyon, numune, düzeltici faaliyet</a:t>
            </a:r>
          </a:p>
          <a:p>
            <a:pPr lvl="2"/>
            <a:r>
              <a:rPr lang="tr-TR" dirty="0"/>
              <a:t>Yetkili otoriteler</a:t>
            </a:r>
          </a:p>
          <a:p>
            <a:pPr lvl="2"/>
            <a:r>
              <a:rPr lang="tr-TR" dirty="0"/>
              <a:t>Düzeltici faaliyet</a:t>
            </a:r>
          </a:p>
          <a:p>
            <a:pPr lvl="2"/>
            <a:r>
              <a:rPr lang="tr-TR" dirty="0"/>
              <a:t>İmalatçı</a:t>
            </a:r>
          </a:p>
          <a:p>
            <a:pPr lvl="2"/>
            <a:r>
              <a:rPr lang="tr-TR" dirty="0"/>
              <a:t>Şüpheli olumsuz olay, şikayet</a:t>
            </a:r>
          </a:p>
          <a:p>
            <a:pPr lvl="1">
              <a:buFont typeface="Wingdings" panose="05000000000000000000" pitchFamily="2" charset="2"/>
              <a:buChar char="Ø"/>
            </a:pPr>
            <a:r>
              <a:rPr lang="tr-TR" dirty="0"/>
              <a:t>Yetki belgesi feshi</a:t>
            </a:r>
          </a:p>
          <a:p>
            <a:pPr lvl="2"/>
            <a:r>
              <a:rPr lang="tr-TR" dirty="0" err="1"/>
              <a:t>MDR’a</a:t>
            </a:r>
            <a:r>
              <a:rPr lang="tr-TR" dirty="0"/>
              <a:t> uyumsuzluk</a:t>
            </a:r>
          </a:p>
        </p:txBody>
      </p:sp>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11</a:t>
            </a:r>
            <a:br>
              <a:rPr lang="tr-TR" dirty="0"/>
            </a:br>
            <a:r>
              <a:rPr lang="tr-TR" dirty="0"/>
              <a:t>Yetkili Temsilci</a:t>
            </a:r>
          </a:p>
        </p:txBody>
      </p:sp>
      <p:sp>
        <p:nvSpPr>
          <p:cNvPr id="3" name="İçerik Yer Tutucusu 2"/>
          <p:cNvSpPr>
            <a:spLocks noGrp="1"/>
          </p:cNvSpPr>
          <p:nvPr>
            <p:ph idx="1"/>
          </p:nvPr>
        </p:nvSpPr>
        <p:spPr>
          <a:xfrm>
            <a:off x="5118446" y="808056"/>
            <a:ext cx="6281873" cy="5248622"/>
          </a:xfrm>
        </p:spPr>
        <p:txBody>
          <a:bodyPr/>
          <a:lstStyle/>
          <a:p>
            <a:pPr>
              <a:buFont typeface="Wingdings" panose="05000000000000000000" pitchFamily="2" charset="2"/>
              <a:buChar char="Ø"/>
            </a:pPr>
            <a:r>
              <a:rPr lang="tr-TR" dirty="0"/>
              <a:t>İmalatçı yetkili temsilciye şu yükümlülükleri devredemez:</a:t>
            </a:r>
          </a:p>
          <a:p>
            <a:pPr lvl="1"/>
            <a:r>
              <a:rPr lang="tr-TR" dirty="0"/>
              <a:t>Tasarım, üretim gerekliliklerinin uyumu</a:t>
            </a:r>
          </a:p>
          <a:p>
            <a:pPr lvl="1"/>
            <a:r>
              <a:rPr lang="tr-TR" dirty="0"/>
              <a:t>Risk yönetim</a:t>
            </a:r>
          </a:p>
          <a:p>
            <a:pPr lvl="1"/>
            <a:r>
              <a:rPr lang="tr-TR" dirty="0"/>
              <a:t>Klinik değerlendirme</a:t>
            </a:r>
          </a:p>
          <a:p>
            <a:pPr lvl="1"/>
            <a:r>
              <a:rPr lang="tr-TR" dirty="0"/>
              <a:t>Teknik dokümantasyon</a:t>
            </a:r>
          </a:p>
          <a:p>
            <a:pPr lvl="1"/>
            <a:r>
              <a:rPr lang="tr-TR" dirty="0"/>
              <a:t>AB uygunluk beyanı</a:t>
            </a:r>
          </a:p>
          <a:p>
            <a:pPr lvl="1"/>
            <a:r>
              <a:rPr lang="tr-TR" dirty="0"/>
              <a:t>UDI</a:t>
            </a:r>
          </a:p>
          <a:p>
            <a:pPr lvl="1"/>
            <a:r>
              <a:rPr lang="tr-TR" dirty="0"/>
              <a:t>Kayıt</a:t>
            </a:r>
          </a:p>
          <a:p>
            <a:pPr lvl="1"/>
            <a:r>
              <a:rPr lang="tr-TR" dirty="0"/>
              <a:t>KYS</a:t>
            </a:r>
          </a:p>
          <a:p>
            <a:pPr lvl="1"/>
            <a:r>
              <a:rPr lang="tr-TR" dirty="0"/>
              <a:t>PMS</a:t>
            </a:r>
          </a:p>
          <a:p>
            <a:pPr lvl="1"/>
            <a:r>
              <a:rPr lang="tr-TR" dirty="0"/>
              <a:t>Düzeltici faaliyet</a:t>
            </a:r>
          </a:p>
          <a:p>
            <a:pPr lvl="1"/>
            <a:r>
              <a:rPr lang="tr-TR" dirty="0"/>
              <a:t>Bildirim</a:t>
            </a:r>
          </a:p>
          <a:p>
            <a:pPr lvl="1"/>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8259383" y="3577642"/>
            <a:ext cx="3714750" cy="1228725"/>
          </a:xfrm>
          <a:prstGeom prst="rect">
            <a:avLst/>
          </a:prstGeom>
        </p:spPr>
      </p:pic>
    </p:spTree>
    <p:extLst>
      <p:ext uri="{BB962C8B-B14F-4D97-AF65-F5344CB8AC3E}">
        <p14:creationId xmlns:p14="http://schemas.microsoft.com/office/powerpoint/2010/main" val="47467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12  – Yetkili temsilci değişikliği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86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12 </a:t>
            </a:r>
            <a:br>
              <a:rPr lang="tr-TR" dirty="0"/>
            </a:br>
            <a:r>
              <a:rPr lang="tr-TR" dirty="0"/>
              <a:t>Yetkili Temsilci Değişikliği</a:t>
            </a:r>
          </a:p>
        </p:txBody>
      </p:sp>
      <p:sp>
        <p:nvSpPr>
          <p:cNvPr id="3" name="İçerik Yer Tutucusu 2"/>
          <p:cNvSpPr>
            <a:spLocks noGrp="1"/>
          </p:cNvSpPr>
          <p:nvPr>
            <p:ph idx="1"/>
          </p:nvPr>
        </p:nvSpPr>
        <p:spPr/>
        <p:txBody>
          <a:bodyPr/>
          <a:lstStyle/>
          <a:p>
            <a:r>
              <a:rPr lang="tr-TR" dirty="0"/>
              <a:t>Sözleşme – İmalatçı, önceki YT, yeni YT arasında</a:t>
            </a:r>
          </a:p>
          <a:p>
            <a:pPr lvl="1">
              <a:buFont typeface="Wingdings" panose="05000000000000000000" pitchFamily="2" charset="2"/>
              <a:buChar char="Ø"/>
            </a:pPr>
            <a:r>
              <a:rPr lang="tr-TR" dirty="0"/>
              <a:t>Önceki YT belge fesih tarihi</a:t>
            </a:r>
          </a:p>
          <a:p>
            <a:pPr lvl="1">
              <a:buFont typeface="Wingdings" panose="05000000000000000000" pitchFamily="2" charset="2"/>
              <a:buChar char="Ø"/>
            </a:pPr>
            <a:r>
              <a:rPr lang="tr-TR" dirty="0"/>
              <a:t>Yeni YT belge başlangıç tarihi</a:t>
            </a:r>
          </a:p>
          <a:p>
            <a:pPr lvl="1">
              <a:buFont typeface="Wingdings" panose="05000000000000000000" pitchFamily="2" charset="2"/>
              <a:buChar char="Ø"/>
            </a:pPr>
            <a:r>
              <a:rPr lang="tr-TR" dirty="0"/>
              <a:t>Tanıtım materyallerinde önceki YT belirtme son tarihi</a:t>
            </a:r>
          </a:p>
          <a:p>
            <a:pPr lvl="1">
              <a:buFont typeface="Wingdings" panose="05000000000000000000" pitchFamily="2" charset="2"/>
              <a:buChar char="Ø"/>
            </a:pPr>
            <a:r>
              <a:rPr lang="tr-TR" dirty="0"/>
              <a:t>Dokümanların transferi (gizlilik, mülkiyet hakları)</a:t>
            </a:r>
          </a:p>
          <a:p>
            <a:pPr lvl="1">
              <a:buFont typeface="Wingdings" panose="05000000000000000000" pitchFamily="2" charset="2"/>
              <a:buChar char="Ø"/>
            </a:pPr>
            <a:r>
              <a:rPr lang="tr-TR" dirty="0"/>
              <a:t>Önceki YT </a:t>
            </a:r>
            <a:r>
              <a:rPr lang="tr-TR" dirty="0" err="1"/>
              <a:t>nin</a:t>
            </a:r>
            <a:r>
              <a:rPr lang="tr-TR" dirty="0"/>
              <a:t> olumsuz olay, şikâyetleri iletmesi</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9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b="1" dirty="0"/>
              <a:t>Kısım 2</a:t>
            </a:r>
            <a:br>
              <a:rPr lang="tr-TR" sz="2400" dirty="0"/>
            </a:br>
            <a:r>
              <a:rPr lang="tr-TR" sz="2400" b="1" dirty="0"/>
              <a:t>Cihazların Piyasada Bulundurulması ve Hizmete Sunumu, İktisadi İşletmecilerin Yükümlülükleri, Yeniden İşleme, CE İşareti, Serbest Dolaşım </a:t>
            </a:r>
            <a:endParaRPr lang="tr-TR" sz="2400" dirty="0"/>
          </a:p>
        </p:txBody>
      </p:sp>
      <p:sp>
        <p:nvSpPr>
          <p:cNvPr id="3" name="İçerik Yer Tutucusu 2"/>
          <p:cNvSpPr>
            <a:spLocks noGrp="1"/>
          </p:cNvSpPr>
          <p:nvPr>
            <p:ph idx="1"/>
          </p:nvPr>
        </p:nvSpPr>
        <p:spPr>
          <a:xfrm>
            <a:off x="5117419" y="464106"/>
            <a:ext cx="6281873" cy="5248622"/>
          </a:xfrm>
        </p:spPr>
        <p:txBody>
          <a:bodyPr>
            <a:normAutofit lnSpcReduction="10000"/>
          </a:bodyPr>
          <a:lstStyle/>
          <a:p>
            <a:pPr>
              <a:buFont typeface="Wingdings" panose="05000000000000000000" pitchFamily="2" charset="2"/>
              <a:buChar char="Ø"/>
            </a:pPr>
            <a:r>
              <a:rPr lang="tr-TR" dirty="0"/>
              <a:t>Üçüncü Bölüm -Yeniden İşleme</a:t>
            </a:r>
          </a:p>
          <a:p>
            <a:pPr lvl="1"/>
            <a:r>
              <a:rPr lang="tr-TR" dirty="0"/>
              <a:t>Madde 17 - Tek kullanımlık cihazlar ve bunların yeniden işlenmesi</a:t>
            </a:r>
          </a:p>
          <a:p>
            <a:pPr lvl="1"/>
            <a:r>
              <a:rPr lang="tr-TR" dirty="0"/>
              <a:t>Madde 18 –</a:t>
            </a:r>
            <a:r>
              <a:rPr lang="tr-TR" dirty="0" err="1"/>
              <a:t>İmplante</a:t>
            </a:r>
            <a:r>
              <a:rPr lang="tr-TR" dirty="0"/>
              <a:t> edilmiş bir cihazı olan hastaya sağlanacak implant kartı ve bilgiler (MDCG  2019-8 v2  Tıbbi Cihazlar hakkında Avrupa Parlamentosu ve Konseyinin 5 Nisan 2017 Tarihli ve (AB) 2017/745 Sayılı Tüzüğü’nün 18. Maddesinin Uygulanmasına İlişkin İmplant Kartı)</a:t>
            </a:r>
          </a:p>
          <a:p>
            <a:pPr>
              <a:buFont typeface="Wingdings" panose="05000000000000000000" pitchFamily="2" charset="2"/>
              <a:buChar char="Ø"/>
            </a:pPr>
            <a:r>
              <a:rPr lang="tr-TR" dirty="0"/>
              <a:t>Dördüncü Bölüm - CE İşareti, Serbest Dolaşım</a:t>
            </a:r>
          </a:p>
          <a:p>
            <a:pPr lvl="1"/>
            <a:r>
              <a:rPr lang="tr-TR" dirty="0"/>
              <a:t>Madde 19 - AB uygunluk beyanı</a:t>
            </a:r>
          </a:p>
          <a:p>
            <a:pPr lvl="1"/>
            <a:r>
              <a:rPr lang="tr-TR" dirty="0"/>
              <a:t>Madde 20 - CE uygunluk işareti</a:t>
            </a:r>
          </a:p>
          <a:p>
            <a:pPr lvl="1"/>
            <a:r>
              <a:rPr lang="tr-TR" dirty="0"/>
              <a:t>Madde 21 – Özel amaçlı cihazlar</a:t>
            </a:r>
          </a:p>
          <a:p>
            <a:pPr lvl="1"/>
            <a:r>
              <a:rPr lang="tr-TR" dirty="0"/>
              <a:t>Madde 22 - Sistemler ve işlem paketleri</a:t>
            </a:r>
          </a:p>
          <a:p>
            <a:pPr lvl="1"/>
            <a:r>
              <a:rPr lang="tr-TR" dirty="0"/>
              <a:t>Madde 23 - Parçalar ve bileşenler</a:t>
            </a:r>
          </a:p>
          <a:p>
            <a:pPr lvl="1"/>
            <a:r>
              <a:rPr lang="tr-TR" dirty="0"/>
              <a:t>Madde 24 - Serbest dolaşım</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8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13  – İthalatçı yükümlülükleri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6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13</a:t>
            </a:r>
            <a:br>
              <a:rPr lang="tr-TR" dirty="0"/>
            </a:br>
            <a:r>
              <a:rPr lang="tr-TR" dirty="0"/>
              <a:t>İthalatçı yükümlülükleri</a:t>
            </a:r>
          </a:p>
        </p:txBody>
      </p:sp>
      <p:sp>
        <p:nvSpPr>
          <p:cNvPr id="3" name="İçerik Yer Tutucusu 2"/>
          <p:cNvSpPr>
            <a:spLocks noGrp="1"/>
          </p:cNvSpPr>
          <p:nvPr>
            <p:ph sz="half" idx="1"/>
          </p:nvPr>
        </p:nvSpPr>
        <p:spPr>
          <a:xfrm>
            <a:off x="5120878" y="1436914"/>
            <a:ext cx="2876493" cy="4078514"/>
          </a:xfrm>
        </p:spPr>
        <p:txBody>
          <a:bodyPr>
            <a:normAutofit fontScale="77500" lnSpcReduction="20000"/>
          </a:bodyPr>
          <a:lstStyle/>
          <a:p>
            <a:pPr lvl="1"/>
            <a:r>
              <a:rPr lang="tr-TR" dirty="0"/>
              <a:t>Doğrulama</a:t>
            </a:r>
          </a:p>
          <a:p>
            <a:pPr lvl="2">
              <a:buFont typeface="Wingdings" panose="05000000000000000000" pitchFamily="2" charset="2"/>
              <a:buChar char="Ø"/>
            </a:pPr>
            <a:r>
              <a:rPr lang="tr-TR" dirty="0"/>
              <a:t>CE işareti</a:t>
            </a:r>
          </a:p>
          <a:p>
            <a:pPr lvl="2">
              <a:buFont typeface="Wingdings" panose="05000000000000000000" pitchFamily="2" charset="2"/>
              <a:buChar char="Ø"/>
            </a:pPr>
            <a:r>
              <a:rPr lang="tr-TR" dirty="0"/>
              <a:t>AB uygunluk beyanı</a:t>
            </a:r>
          </a:p>
          <a:p>
            <a:pPr lvl="2">
              <a:buFont typeface="Wingdings" panose="05000000000000000000" pitchFamily="2" charset="2"/>
              <a:buChar char="Ø"/>
            </a:pPr>
            <a:r>
              <a:rPr lang="tr-TR" dirty="0"/>
              <a:t>Yetkili temsilci</a:t>
            </a:r>
          </a:p>
          <a:p>
            <a:pPr lvl="2">
              <a:buFont typeface="Wingdings" panose="05000000000000000000" pitchFamily="2" charset="2"/>
              <a:buChar char="Ø"/>
            </a:pPr>
            <a:r>
              <a:rPr lang="tr-TR" dirty="0"/>
              <a:t>Etiket / Kullanım kılavuzu</a:t>
            </a:r>
          </a:p>
          <a:p>
            <a:pPr lvl="2">
              <a:buFont typeface="Wingdings" panose="05000000000000000000" pitchFamily="2" charset="2"/>
              <a:buChar char="Ø"/>
            </a:pPr>
            <a:r>
              <a:rPr lang="tr-TR" dirty="0"/>
              <a:t>UDI</a:t>
            </a:r>
          </a:p>
          <a:p>
            <a:pPr lvl="2">
              <a:buFont typeface="Wingdings" panose="05000000000000000000" pitchFamily="2" charset="2"/>
              <a:buChar char="Ø"/>
            </a:pPr>
            <a:r>
              <a:rPr lang="tr-TR" dirty="0"/>
              <a:t>Kayıt</a:t>
            </a:r>
          </a:p>
          <a:p>
            <a:pPr lvl="1"/>
            <a:r>
              <a:rPr lang="tr-TR" dirty="0"/>
              <a:t>EUDAMED Kayıt</a:t>
            </a:r>
          </a:p>
          <a:p>
            <a:pPr lvl="1"/>
            <a:r>
              <a:rPr lang="tr-TR" dirty="0"/>
              <a:t>Etiket bilgileri (unvan, marka, adres)</a:t>
            </a:r>
          </a:p>
          <a:p>
            <a:pPr lvl="1"/>
            <a:r>
              <a:rPr lang="tr-TR" dirty="0"/>
              <a:t>Saklama – 10/15 yıl</a:t>
            </a:r>
          </a:p>
          <a:p>
            <a:pPr lvl="2">
              <a:buFont typeface="Wingdings" panose="05000000000000000000" pitchFamily="2" charset="2"/>
              <a:buChar char="Ø"/>
            </a:pPr>
            <a:r>
              <a:rPr lang="tr-TR" dirty="0"/>
              <a:t>AB uygunluk beyanı</a:t>
            </a:r>
          </a:p>
          <a:p>
            <a:pPr lvl="2">
              <a:buFont typeface="Wingdings" panose="05000000000000000000" pitchFamily="2" charset="2"/>
              <a:buChar char="Ø"/>
            </a:pPr>
            <a:r>
              <a:rPr lang="tr-TR" dirty="0"/>
              <a:t>Teknik dokümantasyon</a:t>
            </a:r>
          </a:p>
          <a:p>
            <a:pPr lvl="2">
              <a:buFont typeface="Wingdings" panose="05000000000000000000" pitchFamily="2" charset="2"/>
              <a:buChar char="Ø"/>
            </a:pPr>
            <a:r>
              <a:rPr lang="tr-TR" dirty="0"/>
              <a:t>Sertifika (varsa)</a:t>
            </a:r>
          </a:p>
        </p:txBody>
      </p:sp>
      <p:sp>
        <p:nvSpPr>
          <p:cNvPr id="4" name="İçerik Yer Tutucusu 3"/>
          <p:cNvSpPr>
            <a:spLocks noGrp="1"/>
          </p:cNvSpPr>
          <p:nvPr>
            <p:ph sz="half" idx="2"/>
          </p:nvPr>
        </p:nvSpPr>
        <p:spPr>
          <a:xfrm>
            <a:off x="7997371" y="1436914"/>
            <a:ext cx="3393098" cy="4618834"/>
          </a:xfrm>
        </p:spPr>
        <p:txBody>
          <a:bodyPr>
            <a:normAutofit fontScale="77500" lnSpcReduction="20000"/>
          </a:bodyPr>
          <a:lstStyle/>
          <a:p>
            <a:pPr lvl="1"/>
            <a:r>
              <a:rPr lang="tr-TR" dirty="0"/>
              <a:t>Depolama ve nakliye koşulları </a:t>
            </a:r>
          </a:p>
          <a:p>
            <a:pPr lvl="1"/>
            <a:r>
              <a:rPr lang="tr-TR" dirty="0"/>
              <a:t>Bilgi paylaşımı / İletişim / İşbirliği</a:t>
            </a:r>
          </a:p>
          <a:p>
            <a:pPr lvl="2">
              <a:buFont typeface="Wingdings" panose="05000000000000000000" pitchFamily="2" charset="2"/>
              <a:buChar char="Ø"/>
            </a:pPr>
            <a:r>
              <a:rPr lang="tr-TR" dirty="0"/>
              <a:t>Kurum</a:t>
            </a:r>
          </a:p>
          <a:p>
            <a:pPr lvl="2">
              <a:buFont typeface="Wingdings" panose="05000000000000000000" pitchFamily="2" charset="2"/>
              <a:buChar char="Ø"/>
            </a:pPr>
            <a:r>
              <a:rPr lang="tr-TR" dirty="0"/>
              <a:t>Dokümantasyon, numune, düzeltici faaliyet, ciddi riskler</a:t>
            </a:r>
          </a:p>
          <a:p>
            <a:pPr lvl="2">
              <a:buFont typeface="Wingdings" panose="05000000000000000000" pitchFamily="2" charset="2"/>
              <a:buChar char="Ø"/>
            </a:pPr>
            <a:r>
              <a:rPr lang="tr-TR" dirty="0"/>
              <a:t>Yetkili otoriteler</a:t>
            </a:r>
          </a:p>
          <a:p>
            <a:pPr lvl="2">
              <a:buFont typeface="Wingdings" panose="05000000000000000000" pitchFamily="2" charset="2"/>
              <a:buChar char="Ø"/>
            </a:pPr>
            <a:r>
              <a:rPr lang="tr-TR" dirty="0"/>
              <a:t>Düzeltici faaliyet</a:t>
            </a:r>
          </a:p>
          <a:p>
            <a:pPr lvl="2">
              <a:buFont typeface="Wingdings" panose="05000000000000000000" pitchFamily="2" charset="2"/>
              <a:buChar char="Ø"/>
            </a:pPr>
            <a:r>
              <a:rPr lang="tr-TR" dirty="0"/>
              <a:t>İmalatçı / Yetkili temsilci</a:t>
            </a:r>
          </a:p>
          <a:p>
            <a:pPr lvl="2">
              <a:buFont typeface="Wingdings" panose="05000000000000000000" pitchFamily="2" charset="2"/>
              <a:buChar char="Ø"/>
            </a:pPr>
            <a:r>
              <a:rPr lang="tr-TR" dirty="0"/>
              <a:t>MDR uyumsuzluk, Şüpheli olumsuz olay, şikayet, düzeltici faaliyetler</a:t>
            </a:r>
          </a:p>
          <a:p>
            <a:pPr lvl="2">
              <a:buFont typeface="Wingdings" panose="05000000000000000000" pitchFamily="2" charset="2"/>
              <a:buChar char="Ø"/>
            </a:pPr>
            <a:r>
              <a:rPr lang="tr-TR" dirty="0"/>
              <a:t>Onaylanmış Kuruluş</a:t>
            </a:r>
          </a:p>
          <a:p>
            <a:pPr lvl="2">
              <a:buFont typeface="Wingdings" panose="05000000000000000000" pitchFamily="2" charset="2"/>
              <a:buChar char="Ø"/>
            </a:pPr>
            <a:r>
              <a:rPr lang="tr-TR" dirty="0"/>
              <a:t>Ciddi risk, düzeltici faaliyetler</a:t>
            </a:r>
          </a:p>
          <a:p>
            <a:pPr lvl="1"/>
            <a:r>
              <a:rPr lang="tr-TR" dirty="0"/>
              <a:t>Kayıt</a:t>
            </a:r>
          </a:p>
          <a:p>
            <a:pPr lvl="2">
              <a:buFont typeface="Wingdings" panose="05000000000000000000" pitchFamily="2" charset="2"/>
              <a:buChar char="Ø"/>
            </a:pPr>
            <a:r>
              <a:rPr lang="tr-TR" dirty="0"/>
              <a:t>Şikayet </a:t>
            </a:r>
          </a:p>
          <a:p>
            <a:pPr lvl="2">
              <a:buFont typeface="Wingdings" panose="05000000000000000000" pitchFamily="2" charset="2"/>
              <a:buChar char="Ø"/>
            </a:pPr>
            <a:r>
              <a:rPr lang="tr-TR" dirty="0"/>
              <a:t>Uygun olmayan cihaz</a:t>
            </a:r>
          </a:p>
          <a:p>
            <a:pPr lvl="2">
              <a:buFont typeface="Wingdings" panose="05000000000000000000" pitchFamily="2" charset="2"/>
              <a:buChar char="Ø"/>
            </a:pPr>
            <a:r>
              <a:rPr lang="tr-TR" dirty="0"/>
              <a:t>Geri çağırma</a:t>
            </a:r>
          </a:p>
          <a:p>
            <a:pPr lvl="2">
              <a:buFont typeface="Wingdings" panose="05000000000000000000" pitchFamily="2" charset="2"/>
              <a:buChar char="Ø"/>
            </a:pPr>
            <a:r>
              <a:rPr lang="tr-TR" dirty="0"/>
              <a:t>Piyasadan çekme</a:t>
            </a:r>
          </a:p>
        </p:txBody>
      </p:sp>
      <p:pic>
        <p:nvPicPr>
          <p:cNvPr id="5"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5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13</a:t>
            </a:r>
            <a:br>
              <a:rPr lang="tr-TR" dirty="0"/>
            </a:br>
            <a:r>
              <a:rPr lang="tr-TR" dirty="0"/>
              <a:t>İthalatçı yükümlülükleri</a:t>
            </a:r>
          </a:p>
        </p:txBody>
      </p:sp>
      <p:sp>
        <p:nvSpPr>
          <p:cNvPr id="3" name="İçerik Yer Tutucusu 2"/>
          <p:cNvSpPr>
            <a:spLocks noGrp="1"/>
          </p:cNvSpPr>
          <p:nvPr>
            <p:ph idx="1"/>
          </p:nvPr>
        </p:nvSpPr>
        <p:spPr/>
        <p:txBody>
          <a:bodyPr/>
          <a:lstStyle/>
          <a:p>
            <a:r>
              <a:rPr lang="tr-TR" dirty="0" err="1"/>
              <a:t>MDR’a</a:t>
            </a:r>
            <a:r>
              <a:rPr lang="tr-TR" dirty="0"/>
              <a:t> uyumsuzluk</a:t>
            </a:r>
          </a:p>
          <a:p>
            <a:r>
              <a:rPr lang="tr-TR" dirty="0"/>
              <a:t>Gerekçe</a:t>
            </a:r>
          </a:p>
          <a:p>
            <a:endParaRPr lang="tr-TR" dirty="0"/>
          </a:p>
          <a:p>
            <a:pPr marL="0" indent="0">
              <a:buNone/>
            </a:pPr>
            <a:r>
              <a:rPr lang="tr-TR" b="1" dirty="0">
                <a:solidFill>
                  <a:schemeClr val="accent5">
                    <a:lumMod val="75000"/>
                  </a:schemeClr>
                </a:solidFill>
              </a:rPr>
              <a:t>Piyasaya arz etmez !!</a:t>
            </a:r>
          </a:p>
          <a:p>
            <a:r>
              <a:rPr lang="tr-TR" dirty="0"/>
              <a:t>İmalatçı / yetkili temsilciyi bilgilendirir</a:t>
            </a:r>
          </a:p>
          <a:p>
            <a:r>
              <a:rPr lang="tr-TR" dirty="0"/>
              <a:t>Kurumu / onaylanmış kuruluşu bilgilendirir (ciddi risk)</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8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14  – Dağıtıcı yükümlülükleri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14 </a:t>
            </a:r>
            <a:br>
              <a:rPr lang="tr-TR" dirty="0"/>
            </a:br>
            <a:r>
              <a:rPr lang="tr-TR" dirty="0"/>
              <a:t>Dağıtıcıların yükümlülükleri</a:t>
            </a:r>
          </a:p>
        </p:txBody>
      </p:sp>
      <p:sp>
        <p:nvSpPr>
          <p:cNvPr id="3" name="İçerik Yer Tutucusu 2"/>
          <p:cNvSpPr>
            <a:spLocks noGrp="1"/>
          </p:cNvSpPr>
          <p:nvPr>
            <p:ph sz="half" idx="1"/>
          </p:nvPr>
        </p:nvSpPr>
        <p:spPr>
          <a:xfrm>
            <a:off x="4862286" y="1582057"/>
            <a:ext cx="3067103" cy="4473691"/>
          </a:xfrm>
        </p:spPr>
        <p:txBody>
          <a:bodyPr>
            <a:normAutofit/>
          </a:bodyPr>
          <a:lstStyle/>
          <a:p>
            <a:pPr lvl="1"/>
            <a:r>
              <a:rPr lang="tr-TR" dirty="0"/>
              <a:t>Doğrulama - örnekleme</a:t>
            </a:r>
          </a:p>
          <a:p>
            <a:pPr lvl="2"/>
            <a:r>
              <a:rPr lang="tr-TR" dirty="0"/>
              <a:t>CE işareti</a:t>
            </a:r>
          </a:p>
          <a:p>
            <a:pPr lvl="2"/>
            <a:r>
              <a:rPr lang="tr-TR" dirty="0"/>
              <a:t>AB uygunluk beyanı</a:t>
            </a:r>
          </a:p>
          <a:p>
            <a:pPr lvl="2"/>
            <a:r>
              <a:rPr lang="tr-TR" dirty="0"/>
              <a:t>İthalatçı</a:t>
            </a:r>
          </a:p>
          <a:p>
            <a:pPr lvl="2"/>
            <a:r>
              <a:rPr lang="tr-TR" dirty="0"/>
              <a:t>Etiket / Kullanım kılavuzu</a:t>
            </a:r>
          </a:p>
          <a:p>
            <a:pPr lvl="2"/>
            <a:r>
              <a:rPr lang="tr-TR" dirty="0"/>
              <a:t>UDI</a:t>
            </a:r>
          </a:p>
          <a:p>
            <a:pPr lvl="1"/>
            <a:r>
              <a:rPr lang="tr-TR" dirty="0"/>
              <a:t>Kayıt</a:t>
            </a:r>
          </a:p>
          <a:p>
            <a:pPr lvl="2"/>
            <a:r>
              <a:rPr lang="tr-TR" dirty="0"/>
              <a:t>Şikayet</a:t>
            </a:r>
          </a:p>
          <a:p>
            <a:pPr lvl="2"/>
            <a:r>
              <a:rPr lang="tr-TR" dirty="0"/>
              <a:t>Uygun olmayan cihaz</a:t>
            </a:r>
          </a:p>
          <a:p>
            <a:pPr lvl="2"/>
            <a:r>
              <a:rPr lang="tr-TR" dirty="0"/>
              <a:t>Geri çağırma </a:t>
            </a:r>
          </a:p>
          <a:p>
            <a:pPr lvl="2"/>
            <a:r>
              <a:rPr lang="tr-TR" dirty="0"/>
              <a:t>Piyasadan çekme</a:t>
            </a:r>
          </a:p>
          <a:p>
            <a:endParaRPr lang="tr-TR" dirty="0"/>
          </a:p>
        </p:txBody>
      </p:sp>
      <p:sp>
        <p:nvSpPr>
          <p:cNvPr id="4" name="İçerik Yer Tutucusu 3"/>
          <p:cNvSpPr>
            <a:spLocks noGrp="1"/>
          </p:cNvSpPr>
          <p:nvPr>
            <p:ph sz="half" idx="2"/>
          </p:nvPr>
        </p:nvSpPr>
        <p:spPr>
          <a:xfrm>
            <a:off x="8215086" y="1492520"/>
            <a:ext cx="3044754" cy="4652763"/>
          </a:xfrm>
        </p:spPr>
        <p:txBody>
          <a:bodyPr>
            <a:normAutofit/>
          </a:bodyPr>
          <a:lstStyle/>
          <a:p>
            <a:pPr lvl="1"/>
            <a:r>
              <a:rPr lang="tr-TR" dirty="0"/>
              <a:t>Depolama ve nakliye koşulları</a:t>
            </a:r>
          </a:p>
          <a:p>
            <a:pPr lvl="1"/>
            <a:r>
              <a:rPr lang="tr-TR" dirty="0"/>
              <a:t>Bilgi paylaşımı / İletişim / İşbirliği</a:t>
            </a:r>
          </a:p>
          <a:p>
            <a:pPr lvl="2"/>
            <a:r>
              <a:rPr lang="tr-TR" dirty="0"/>
              <a:t>Kurum</a:t>
            </a:r>
          </a:p>
          <a:p>
            <a:pPr lvl="3"/>
            <a:r>
              <a:rPr lang="tr-TR" dirty="0"/>
              <a:t>Dokümantasyon, numune, düzeltici faaliyet, ciddi riskler</a:t>
            </a:r>
          </a:p>
          <a:p>
            <a:pPr lvl="2"/>
            <a:r>
              <a:rPr lang="tr-TR" dirty="0"/>
              <a:t>İmalatçı / Yetkili temsilci/ İthalatçı</a:t>
            </a:r>
          </a:p>
          <a:p>
            <a:pPr lvl="3"/>
            <a:r>
              <a:rPr lang="tr-TR" dirty="0"/>
              <a:t>MDR uyumsuzluk, Şüpheli olumsuz olay, şikayet, düzeltici faaliyetler</a:t>
            </a:r>
          </a:p>
          <a:p>
            <a:endParaRPr lang="tr-TR" dirty="0"/>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96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Madde 14 </a:t>
            </a:r>
            <a:br>
              <a:rPr lang="tr-TR" dirty="0"/>
            </a:br>
            <a:r>
              <a:rPr lang="tr-TR" dirty="0"/>
              <a:t>Dağıtıcıların yükümlülükleri</a:t>
            </a:r>
          </a:p>
        </p:txBody>
      </p:sp>
      <p:sp>
        <p:nvSpPr>
          <p:cNvPr id="6" name="İçerik Yer Tutucusu 5"/>
          <p:cNvSpPr>
            <a:spLocks noGrp="1"/>
          </p:cNvSpPr>
          <p:nvPr>
            <p:ph idx="1"/>
          </p:nvPr>
        </p:nvSpPr>
        <p:spPr/>
        <p:txBody>
          <a:bodyPr/>
          <a:lstStyle/>
          <a:p>
            <a:r>
              <a:rPr lang="tr-TR" dirty="0" err="1"/>
              <a:t>MDR’a</a:t>
            </a:r>
            <a:r>
              <a:rPr lang="tr-TR" dirty="0"/>
              <a:t> uyumsuzluk</a:t>
            </a:r>
          </a:p>
          <a:p>
            <a:r>
              <a:rPr lang="tr-TR" dirty="0"/>
              <a:t>Gerekçe</a:t>
            </a:r>
          </a:p>
          <a:p>
            <a:endParaRPr lang="tr-TR" dirty="0"/>
          </a:p>
          <a:p>
            <a:r>
              <a:rPr lang="tr-TR" b="1" dirty="0">
                <a:solidFill>
                  <a:schemeClr val="accent5">
                    <a:lumMod val="75000"/>
                  </a:schemeClr>
                </a:solidFill>
              </a:rPr>
              <a:t>Piyasada bulundurmaz!!</a:t>
            </a:r>
          </a:p>
          <a:p>
            <a:r>
              <a:rPr lang="tr-TR" dirty="0"/>
              <a:t>İmalatçı / yetkili temsilciyi / ithalatçıyı bilgilendirir</a:t>
            </a:r>
          </a:p>
          <a:p>
            <a:r>
              <a:rPr lang="tr-TR" dirty="0"/>
              <a:t>Kurumu bilgilendirir (ciddi risk)</a:t>
            </a:r>
          </a:p>
          <a:p>
            <a:endParaRPr lang="tr-TR" dirty="0"/>
          </a:p>
        </p:txBody>
      </p:sp>
      <p:pic>
        <p:nvPicPr>
          <p:cNvPr id="7"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22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15  – Mevzuata uyum sorumlusu</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4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15</a:t>
            </a:r>
            <a:br>
              <a:rPr lang="tr-TR" dirty="0"/>
            </a:br>
            <a:r>
              <a:rPr lang="tr-TR" dirty="0"/>
              <a:t>Mevzuata uyum sorumlusu</a:t>
            </a:r>
          </a:p>
        </p:txBody>
      </p:sp>
      <p:sp>
        <p:nvSpPr>
          <p:cNvPr id="3" name="İçerik Yer Tutucusu 2"/>
          <p:cNvSpPr>
            <a:spLocks noGrp="1"/>
          </p:cNvSpPr>
          <p:nvPr>
            <p:ph sz="half" idx="1"/>
          </p:nvPr>
        </p:nvSpPr>
        <p:spPr>
          <a:xfrm>
            <a:off x="5120878" y="803188"/>
            <a:ext cx="6269591" cy="1809384"/>
          </a:xfrm>
        </p:spPr>
        <p:txBody>
          <a:bodyPr>
            <a:normAutofit fontScale="92500" lnSpcReduction="10000"/>
          </a:bodyPr>
          <a:lstStyle/>
          <a:p>
            <a:r>
              <a:rPr lang="tr-TR" dirty="0"/>
              <a:t>Hukuk, tıp, diş hekimliği, eczacılık veya mühendislik alanında ya da diğer ilgili bilimsel disiplin </a:t>
            </a:r>
          </a:p>
          <a:p>
            <a:r>
              <a:rPr lang="tr-TR" dirty="0"/>
              <a:t>tıbbi cihazlarla ilgili, mevzuat işlerinde ya da kalite yönetim sistemlerinde asgari </a:t>
            </a:r>
            <a:r>
              <a:rPr lang="tr-TR" b="1" dirty="0"/>
              <a:t>bir yıllık </a:t>
            </a:r>
            <a:r>
              <a:rPr lang="tr-TR" dirty="0"/>
              <a:t>mesleki deneyim. </a:t>
            </a:r>
          </a:p>
          <a:p>
            <a:pPr marL="0" indent="0">
              <a:buNone/>
            </a:pPr>
            <a:r>
              <a:rPr lang="tr-TR" dirty="0"/>
              <a:t>		</a:t>
            </a:r>
            <a:r>
              <a:rPr lang="tr-TR" b="1" dirty="0">
                <a:solidFill>
                  <a:schemeClr val="accent1"/>
                </a:solidFill>
              </a:rPr>
              <a:t>VEYA</a:t>
            </a:r>
          </a:p>
        </p:txBody>
      </p:sp>
      <p:sp>
        <p:nvSpPr>
          <p:cNvPr id="4" name="İçerik Yer Tutucusu 3"/>
          <p:cNvSpPr>
            <a:spLocks noGrp="1"/>
          </p:cNvSpPr>
          <p:nvPr>
            <p:ph sz="half" idx="2"/>
          </p:nvPr>
        </p:nvSpPr>
        <p:spPr>
          <a:xfrm>
            <a:off x="5118447" y="2728685"/>
            <a:ext cx="6272022" cy="1436915"/>
          </a:xfrm>
        </p:spPr>
        <p:txBody>
          <a:bodyPr>
            <a:normAutofit fontScale="92500" lnSpcReduction="10000"/>
          </a:bodyPr>
          <a:lstStyle/>
          <a:p>
            <a:r>
              <a:rPr lang="tr-TR" dirty="0"/>
              <a:t>Tıbbi cihazlarla ilgili mevzuat işlerinde veya kalite yönetim sistemlerinde </a:t>
            </a:r>
            <a:r>
              <a:rPr lang="tr-TR" b="1" dirty="0"/>
              <a:t>dört yıllık </a:t>
            </a:r>
            <a:r>
              <a:rPr lang="tr-TR" dirty="0"/>
              <a:t>mesleki deneyim. </a:t>
            </a:r>
          </a:p>
          <a:p>
            <a:pPr marL="0" indent="0">
              <a:buNone/>
            </a:pPr>
            <a:r>
              <a:rPr lang="tr-TR" dirty="0"/>
              <a:t>		</a:t>
            </a:r>
            <a:endParaRPr lang="tr-TR" b="1" dirty="0"/>
          </a:p>
        </p:txBody>
      </p:sp>
      <p:sp>
        <p:nvSpPr>
          <p:cNvPr id="5" name="İçerik Yer Tutucusu 3"/>
          <p:cNvSpPr txBox="1">
            <a:spLocks/>
          </p:cNvSpPr>
          <p:nvPr/>
        </p:nvSpPr>
        <p:spPr>
          <a:xfrm>
            <a:off x="5118447" y="3822810"/>
            <a:ext cx="5926924" cy="8798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tr-TR" dirty="0"/>
              <a:t>ısmarlama imal edilen cihazların imalatçıları söz konusu olduğunda, ilgili imalat alanında asgari </a:t>
            </a:r>
            <a:r>
              <a:rPr lang="tr-TR" b="1" dirty="0"/>
              <a:t>iki yıllık </a:t>
            </a:r>
            <a:r>
              <a:rPr lang="tr-TR" dirty="0"/>
              <a:t>mesleki deneyim </a:t>
            </a:r>
          </a:p>
        </p:txBody>
      </p:sp>
      <p:sp>
        <p:nvSpPr>
          <p:cNvPr id="6" name="Metin kutusu 5"/>
          <p:cNvSpPr txBox="1"/>
          <p:nvPr/>
        </p:nvSpPr>
        <p:spPr>
          <a:xfrm>
            <a:off x="5529943" y="5099050"/>
            <a:ext cx="2032000" cy="369332"/>
          </a:xfrm>
          <a:prstGeom prst="rect">
            <a:avLst/>
          </a:prstGeom>
          <a:noFill/>
        </p:spPr>
        <p:txBody>
          <a:bodyPr wrap="square" rtlCol="0">
            <a:spAutoFit/>
          </a:bodyPr>
          <a:lstStyle/>
          <a:p>
            <a:r>
              <a:rPr lang="tr-TR" b="1" dirty="0">
                <a:solidFill>
                  <a:schemeClr val="accent3">
                    <a:lumMod val="75000"/>
                  </a:schemeClr>
                </a:solidFill>
              </a:rPr>
              <a:t>En az 1 kişi</a:t>
            </a:r>
          </a:p>
        </p:txBody>
      </p:sp>
      <p:sp>
        <p:nvSpPr>
          <p:cNvPr id="7" name="Metin kutusu 6"/>
          <p:cNvSpPr txBox="1"/>
          <p:nvPr/>
        </p:nvSpPr>
        <p:spPr>
          <a:xfrm>
            <a:off x="7939314" y="4960550"/>
            <a:ext cx="3256296" cy="646331"/>
          </a:xfrm>
          <a:prstGeom prst="rect">
            <a:avLst/>
          </a:prstGeom>
          <a:noFill/>
        </p:spPr>
        <p:txBody>
          <a:bodyPr wrap="square" rtlCol="0">
            <a:spAutoFit/>
          </a:bodyPr>
          <a:lstStyle/>
          <a:p>
            <a:r>
              <a:rPr lang="tr-TR" b="1" dirty="0">
                <a:solidFill>
                  <a:schemeClr val="accent2">
                    <a:lumMod val="75000"/>
                  </a:schemeClr>
                </a:solidFill>
              </a:rPr>
              <a:t>İstisna!!</a:t>
            </a:r>
          </a:p>
          <a:p>
            <a:r>
              <a:rPr lang="tr-TR" b="1" dirty="0">
                <a:solidFill>
                  <a:schemeClr val="accent2">
                    <a:lumMod val="75000"/>
                  </a:schemeClr>
                </a:solidFill>
              </a:rPr>
              <a:t>KOBİ – hizmet alabilir.</a:t>
            </a:r>
          </a:p>
        </p:txBody>
      </p:sp>
      <p:sp>
        <p:nvSpPr>
          <p:cNvPr id="8" name="Gözyaşı Damlası 7"/>
          <p:cNvSpPr/>
          <p:nvPr/>
        </p:nvSpPr>
        <p:spPr>
          <a:xfrm>
            <a:off x="2954043" y="315811"/>
            <a:ext cx="1562448" cy="1280761"/>
          </a:xfrm>
          <a:prstGeom prst="teardrop">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İmalatçı</a:t>
            </a:r>
          </a:p>
          <a:p>
            <a:pPr algn="ctr"/>
            <a:r>
              <a:rPr lang="tr-TR" dirty="0"/>
              <a:t>Yetkili Temsilci</a:t>
            </a:r>
          </a:p>
        </p:txBody>
      </p:sp>
      <p:pic>
        <p:nvPicPr>
          <p:cNvPr id="9"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6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Madde 15</a:t>
            </a:r>
            <a:br>
              <a:rPr lang="tr-TR" dirty="0"/>
            </a:br>
            <a:r>
              <a:rPr lang="tr-TR" dirty="0"/>
              <a:t>Mevzuata uyum sorumlusu</a:t>
            </a:r>
          </a:p>
        </p:txBody>
      </p:sp>
      <p:sp>
        <p:nvSpPr>
          <p:cNvPr id="6" name="İçerik Yer Tutucusu 5"/>
          <p:cNvSpPr>
            <a:spLocks noGrp="1"/>
          </p:cNvSpPr>
          <p:nvPr>
            <p:ph idx="1"/>
          </p:nvPr>
        </p:nvSpPr>
        <p:spPr/>
        <p:txBody>
          <a:bodyPr/>
          <a:lstStyle/>
          <a:p>
            <a:pPr marL="0" indent="0">
              <a:buNone/>
            </a:pPr>
            <a:r>
              <a:rPr lang="tr-TR" dirty="0"/>
              <a:t>       </a:t>
            </a:r>
            <a:r>
              <a:rPr lang="tr-TR" dirty="0">
                <a:solidFill>
                  <a:srgbClr val="FF0000"/>
                </a:solidFill>
              </a:rPr>
              <a:t>Sorumluluklar:</a:t>
            </a:r>
          </a:p>
          <a:p>
            <a:pPr lvl="1"/>
            <a:r>
              <a:rPr lang="tr-TR" dirty="0"/>
              <a:t>Salıverme öncesi cihazın uygunluğunun kontrolü</a:t>
            </a:r>
          </a:p>
          <a:p>
            <a:pPr lvl="1"/>
            <a:r>
              <a:rPr lang="tr-TR" dirty="0"/>
              <a:t>Teknik dokümantasyon düzenlenmesi ve güncel tutulması</a:t>
            </a:r>
          </a:p>
          <a:p>
            <a:pPr lvl="1"/>
            <a:r>
              <a:rPr lang="tr-TR" dirty="0"/>
              <a:t>AB uygunluk beyanı düzenlenmesi ve güncel tutulması</a:t>
            </a:r>
          </a:p>
          <a:p>
            <a:pPr lvl="1"/>
            <a:r>
              <a:rPr lang="tr-TR" dirty="0"/>
              <a:t>PMS yükümlülüklerine uyulması</a:t>
            </a:r>
          </a:p>
          <a:p>
            <a:pPr lvl="1"/>
            <a:r>
              <a:rPr lang="tr-TR" dirty="0" err="1"/>
              <a:t>Vijilans</a:t>
            </a:r>
            <a:r>
              <a:rPr lang="tr-TR" dirty="0"/>
              <a:t> raporlamalarının yapılması</a:t>
            </a:r>
          </a:p>
          <a:p>
            <a:pPr lvl="1"/>
            <a:r>
              <a:rPr lang="tr-TR" dirty="0"/>
              <a:t>Klinik araştırma kapsamındaki cihazlar için Ek </a:t>
            </a:r>
            <a:r>
              <a:rPr lang="tr-TR" dirty="0" err="1"/>
              <a:t>I’e</a:t>
            </a:r>
            <a:r>
              <a:rPr lang="tr-TR" dirty="0"/>
              <a:t> uygunluk beyanı</a:t>
            </a:r>
          </a:p>
        </p:txBody>
      </p:sp>
      <p:pic>
        <p:nvPicPr>
          <p:cNvPr id="7"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2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İkinci Bölüm</a:t>
            </a:r>
            <a:br>
              <a:rPr lang="tr-TR" dirty="0"/>
            </a:br>
            <a:r>
              <a:rPr lang="tr-TR" sz="3100" dirty="0"/>
              <a:t>İktisadi İşletmecilerin Yükümlülükleri</a:t>
            </a:r>
            <a:endParaRPr lang="tr-TR" dirty="0"/>
          </a:p>
        </p:txBody>
      </p:sp>
      <p:sp>
        <p:nvSpPr>
          <p:cNvPr id="3" name="İçerik Yer Tutucusu 2"/>
          <p:cNvSpPr>
            <a:spLocks noGrp="1"/>
          </p:cNvSpPr>
          <p:nvPr>
            <p:ph type="body" idx="1"/>
          </p:nvPr>
        </p:nvSpPr>
        <p:spPr>
          <a:xfrm>
            <a:off x="3344216" y="4049487"/>
            <a:ext cx="5490223" cy="1001486"/>
          </a:xfrm>
        </p:spPr>
        <p:txBody>
          <a:bodyPr>
            <a:normAutofit lnSpcReduction="10000"/>
          </a:bodyPr>
          <a:lstStyle/>
          <a:p>
            <a:r>
              <a:rPr lang="tr-TR" b="1" dirty="0"/>
              <a:t>Madde 16  – İmalatçıların yükümlülüklerinin ithalatçılar, dağıtıcılar veya diğer kişiler için geçerli olduğu durumlar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Birinci Bölüm</a:t>
            </a:r>
            <a:br>
              <a:rPr lang="tr-TR" dirty="0"/>
            </a:br>
            <a:r>
              <a:rPr lang="tr-TR" sz="3100" dirty="0"/>
              <a:t>Cihazların Piyasada Bulundurulması ve Hizmete Sunumu</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5 – Piyasaya arz ve hizmete sunum</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26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a:t>Madde 16</a:t>
            </a:r>
            <a:br>
              <a:rPr lang="tr-TR" sz="3600" dirty="0"/>
            </a:br>
            <a:r>
              <a:rPr lang="tr-TR" sz="2800" dirty="0"/>
              <a:t>İmalatçıların yükümlülüklerinin ithalatçılar, dağıtıcılar veya diğer kişiler için geçerli olduğu durumlar</a:t>
            </a:r>
            <a:endParaRPr lang="tr-TR" dirty="0"/>
          </a:p>
        </p:txBody>
      </p:sp>
      <p:sp>
        <p:nvSpPr>
          <p:cNvPr id="3" name="İçerik Yer Tutucusu 2"/>
          <p:cNvSpPr>
            <a:spLocks noGrp="1"/>
          </p:cNvSpPr>
          <p:nvPr>
            <p:ph idx="1"/>
          </p:nvPr>
        </p:nvSpPr>
        <p:spPr/>
        <p:txBody>
          <a:bodyPr/>
          <a:lstStyle/>
          <a:p>
            <a:r>
              <a:rPr lang="tr-TR" dirty="0"/>
              <a:t>Bir dağıtıcı veya ithalatçının bir imalatçı ile arasında sözleşme yapmak suretiyle imalatçının etiket üzerinde imalatçı olarak tanımlanmaya devam ettiği ve imalatçının bu Yönetmelikte imalatçılara yüklenen gereklilikleri karşılamaktan sorumlu olmaya devam ettiği durumlarda</a:t>
            </a:r>
          </a:p>
          <a:p>
            <a:r>
              <a:rPr lang="tr-TR" dirty="0"/>
              <a:t>Tıbbi cihazın kullanım amacını değiştirmeden münferit bir hasta için birleştirme veya uyarlama durumlarında</a:t>
            </a:r>
          </a:p>
          <a:p>
            <a:pPr marL="0" indent="0">
              <a:buNone/>
            </a:pPr>
            <a:r>
              <a:rPr lang="tr-TR" dirty="0"/>
              <a:t>	</a:t>
            </a:r>
            <a:r>
              <a:rPr lang="tr-TR" b="1" dirty="0">
                <a:solidFill>
                  <a:schemeClr val="accent2"/>
                </a:solidFill>
              </a:rPr>
              <a:t>ÜRETİCİ YÜKÜMLÜLÜKLERİ UYGULANMAZ</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909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16</a:t>
            </a:r>
            <a:br>
              <a:rPr lang="tr-TR" dirty="0"/>
            </a:br>
            <a:r>
              <a:rPr lang="tr-TR" sz="3100" dirty="0"/>
              <a:t>İmalatçıların yükümlülüklerinin ithalatçılar, dağıtıcılar veya diğer kişiler için geçerli olduğu durumlar</a:t>
            </a:r>
          </a:p>
        </p:txBody>
      </p:sp>
      <p:sp>
        <p:nvSpPr>
          <p:cNvPr id="3" name="İçerik Yer Tutucusu 2"/>
          <p:cNvSpPr>
            <a:spLocks noGrp="1"/>
          </p:cNvSpPr>
          <p:nvPr>
            <p:ph idx="1"/>
          </p:nvPr>
        </p:nvSpPr>
        <p:spPr/>
        <p:txBody>
          <a:bodyPr/>
          <a:lstStyle/>
          <a:p>
            <a:r>
              <a:rPr lang="tr-TR" dirty="0"/>
              <a:t>Kendi adı, kayıtlı ticari unvanı veya kayıtlı ticari markası altında bir cihazı piyasada bulundurursa,</a:t>
            </a:r>
          </a:p>
          <a:p>
            <a:r>
              <a:rPr lang="tr-TR" dirty="0"/>
              <a:t>Tıbbi cihazın kullanım amacını değiştirirse,</a:t>
            </a:r>
          </a:p>
          <a:p>
            <a:r>
              <a:rPr lang="tr-TR" dirty="0"/>
              <a:t>Uygulanabilir gerekliliklere uygunluğu etkileyebilecek şekilde, tıbbi cihazı </a:t>
            </a:r>
            <a:r>
              <a:rPr lang="tr-TR" dirty="0" err="1"/>
              <a:t>modifiye</a:t>
            </a:r>
            <a:r>
              <a:rPr lang="tr-TR" dirty="0"/>
              <a:t> ederse,</a:t>
            </a:r>
          </a:p>
          <a:p>
            <a:pPr marL="0" indent="0">
              <a:buNone/>
            </a:pPr>
            <a:endParaRPr lang="tr-TR" dirty="0"/>
          </a:p>
          <a:p>
            <a:pPr marL="0" indent="0">
              <a:buNone/>
            </a:pPr>
            <a:r>
              <a:rPr lang="tr-TR" dirty="0"/>
              <a:t>	</a:t>
            </a:r>
            <a:r>
              <a:rPr lang="tr-TR" b="1" dirty="0">
                <a:solidFill>
                  <a:schemeClr val="accent2"/>
                </a:solidFill>
              </a:rPr>
              <a:t>Üretici yükümlülükleri gelir</a:t>
            </a:r>
          </a:p>
          <a:p>
            <a:pPr lvl="1"/>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8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16</a:t>
            </a:r>
            <a:br>
              <a:rPr lang="tr-TR" dirty="0"/>
            </a:br>
            <a:r>
              <a:rPr lang="tr-TR" sz="3100" dirty="0"/>
              <a:t>İmalatçıların yükümlülüklerinin ithalatçılar, dağıtıcılar veya diğer kişiler için geçerli olduğu durumlar</a:t>
            </a:r>
          </a:p>
        </p:txBody>
      </p:sp>
      <p:sp>
        <p:nvSpPr>
          <p:cNvPr id="3" name="İçerik Yer Tutucusu 2"/>
          <p:cNvSpPr>
            <a:spLocks noGrp="1"/>
          </p:cNvSpPr>
          <p:nvPr>
            <p:ph idx="1"/>
          </p:nvPr>
        </p:nvSpPr>
        <p:spPr/>
        <p:txBody>
          <a:bodyPr/>
          <a:lstStyle/>
          <a:p>
            <a:r>
              <a:rPr lang="tr-TR" dirty="0"/>
              <a:t>İmalatçı tarafından sağlanan bilgilerin ya da pazarlama için gerekli diğer bilgilerin çeviri dâhil temini</a:t>
            </a:r>
          </a:p>
          <a:p>
            <a:r>
              <a:rPr lang="tr-TR" dirty="0"/>
              <a:t>Orijinal durumu koruyacak şekilde yeniden ambalajlama/dış ambalaj değişikliği</a:t>
            </a:r>
          </a:p>
          <a:p>
            <a:pPr marL="0" indent="0">
              <a:buNone/>
            </a:pPr>
            <a:r>
              <a:rPr lang="tr-TR" dirty="0"/>
              <a:t>	</a:t>
            </a:r>
            <a:r>
              <a:rPr lang="tr-TR" b="1" dirty="0">
                <a:solidFill>
                  <a:schemeClr val="accent2"/>
                </a:solidFill>
              </a:rPr>
              <a:t>MODİFİKASYON SAYILMAZ</a:t>
            </a:r>
          </a:p>
          <a:p>
            <a:pPr marL="0" indent="0">
              <a:buNone/>
            </a:pPr>
            <a:r>
              <a:rPr lang="tr-TR" dirty="0"/>
              <a:t>	</a:t>
            </a:r>
          </a:p>
          <a:p>
            <a:pPr marL="0" indent="0">
              <a:buNone/>
            </a:pPr>
            <a:r>
              <a:rPr lang="tr-TR" dirty="0"/>
              <a:t>	</a:t>
            </a:r>
            <a:r>
              <a:rPr lang="tr-TR" b="1" dirty="0">
                <a:solidFill>
                  <a:schemeClr val="accent2"/>
                </a:solidFill>
              </a:rPr>
              <a:t>KALİTE YÖNETİM SİSTEMİ</a:t>
            </a:r>
          </a:p>
          <a:p>
            <a:pPr marL="0" indent="0">
              <a:buNone/>
            </a:pPr>
            <a:endParaRPr lang="tr-TR" b="1" dirty="0">
              <a:solidFill>
                <a:schemeClr val="accent2"/>
              </a:solidFill>
            </a:endParaRPr>
          </a:p>
          <a:p>
            <a:pPr marL="0" indent="0">
              <a:buNone/>
            </a:pPr>
            <a:r>
              <a:rPr lang="tr-TR" b="1" dirty="0">
                <a:solidFill>
                  <a:schemeClr val="accent2"/>
                </a:solidFill>
              </a:rPr>
              <a:t>	ONAYLANMIŞ KURULUŞ</a:t>
            </a:r>
          </a:p>
        </p:txBody>
      </p:sp>
      <p:sp>
        <p:nvSpPr>
          <p:cNvPr id="4" name="Aşağı Ok 3"/>
          <p:cNvSpPr/>
          <p:nvPr/>
        </p:nvSpPr>
        <p:spPr>
          <a:xfrm>
            <a:off x="7402286" y="3442011"/>
            <a:ext cx="406400" cy="55154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5" name="Aşağı Ok 4"/>
          <p:cNvSpPr/>
          <p:nvPr/>
        </p:nvSpPr>
        <p:spPr>
          <a:xfrm>
            <a:off x="7402286" y="4385450"/>
            <a:ext cx="406400" cy="55154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Tek Köşesi Kesik ve Yuvarlatılmış Dikdörtgen 5"/>
          <p:cNvSpPr/>
          <p:nvPr/>
        </p:nvSpPr>
        <p:spPr>
          <a:xfrm>
            <a:off x="10092525" y="3645221"/>
            <a:ext cx="1611086" cy="1016000"/>
          </a:xfrm>
          <a:prstGeom prst="snip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Sınıf I dahil</a:t>
            </a:r>
          </a:p>
        </p:txBody>
      </p:sp>
      <p:pic>
        <p:nvPicPr>
          <p:cNvPr id="7"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a:t>Madde 16</a:t>
            </a:r>
            <a:br>
              <a:rPr lang="tr-TR" sz="3200" dirty="0"/>
            </a:br>
            <a:r>
              <a:rPr lang="tr-TR" sz="2500" dirty="0"/>
              <a:t>İmalatçıların yükümlülüklerinin ithalatçılar, dağıtıcılar veya diğer kişiler için geçerli olduğu durumlar</a:t>
            </a:r>
            <a:endParaRPr lang="tr-TR" dirty="0"/>
          </a:p>
        </p:txBody>
      </p:sp>
      <p:sp>
        <p:nvSpPr>
          <p:cNvPr id="3" name="İçerik Yer Tutucusu 2"/>
          <p:cNvSpPr>
            <a:spLocks noGrp="1"/>
          </p:cNvSpPr>
          <p:nvPr>
            <p:ph idx="1"/>
          </p:nvPr>
        </p:nvSpPr>
        <p:spPr>
          <a:xfrm>
            <a:off x="5118447" y="803186"/>
            <a:ext cx="6281873" cy="4003181"/>
          </a:xfrm>
        </p:spPr>
        <p:txBody>
          <a:bodyPr>
            <a:normAutofit lnSpcReduction="10000"/>
          </a:bodyPr>
          <a:lstStyle/>
          <a:p>
            <a:r>
              <a:rPr lang="tr-TR" dirty="0"/>
              <a:t>üretici tarafından sağlanan cihaz bilgileri için ulusal dil gereksinimleri;</a:t>
            </a:r>
          </a:p>
          <a:p>
            <a:r>
              <a:rPr lang="tr-TR" dirty="0"/>
              <a:t>üretici tarafından orijinal ambalajında tedarik edilen cihaz sayısından farklı belirli sayıda cihazı yeni bir pakette tedarik etme ihtiyacı nedenleri:</a:t>
            </a:r>
          </a:p>
          <a:p>
            <a:pPr lvl="1">
              <a:buFont typeface="Wingdings" panose="05000000000000000000" pitchFamily="2" charset="2"/>
              <a:buChar char="ü"/>
            </a:pPr>
            <a:r>
              <a:rPr lang="tr-TR" dirty="0"/>
              <a:t>sağlık sistemine, o Üye Devletteki sağlık kurumlarının ihtiyaçlarına uygun paket boyutları sağlamak;</a:t>
            </a:r>
          </a:p>
          <a:p>
            <a:pPr lvl="1">
              <a:buFont typeface="Wingdings" panose="05000000000000000000" pitchFamily="2" charset="2"/>
              <a:buChar char="ü"/>
            </a:pPr>
            <a:r>
              <a:rPr lang="tr-TR" dirty="0"/>
              <a:t>yalnızca belirli bir ambalaj boyutuna izin veren ulusal uygulamalar;</a:t>
            </a:r>
          </a:p>
          <a:p>
            <a:pPr lvl="1">
              <a:buFont typeface="Wingdings" panose="05000000000000000000" pitchFamily="2" charset="2"/>
              <a:buChar char="ü"/>
            </a:pPr>
            <a:r>
              <a:rPr lang="tr-TR" dirty="0"/>
              <a:t>tıbbi masrafların geri ödenmesini ambalajın boyutuna bağlı kılan sağlık sigortası kuralları;</a:t>
            </a:r>
          </a:p>
          <a:p>
            <a:pPr lvl="1">
              <a:buFont typeface="Wingdings" panose="05000000000000000000" pitchFamily="2" charset="2"/>
              <a:buChar char="ü"/>
            </a:pPr>
            <a:r>
              <a:rPr lang="tr-TR" dirty="0"/>
              <a:t>köklü tıbbi reçete uygulamaları</a:t>
            </a:r>
          </a:p>
          <a:p>
            <a:endParaRPr lang="tr-TR" dirty="0"/>
          </a:p>
        </p:txBody>
      </p:sp>
      <p:pic>
        <p:nvPicPr>
          <p:cNvPr id="4" name="Resim 3"/>
          <p:cNvPicPr>
            <a:picLocks noChangeAspect="1"/>
          </p:cNvPicPr>
          <p:nvPr/>
        </p:nvPicPr>
        <p:blipFill>
          <a:blip r:embed="rId2"/>
          <a:stretch>
            <a:fillRect/>
          </a:stretch>
        </p:blipFill>
        <p:spPr>
          <a:xfrm>
            <a:off x="4752521" y="4603146"/>
            <a:ext cx="3114222" cy="2254854"/>
          </a:xfrm>
          <a:prstGeom prst="rect">
            <a:avLst/>
          </a:prstGeom>
        </p:spPr>
      </p:pic>
      <p:pic>
        <p:nvPicPr>
          <p:cNvPr id="5" name="Resim 4"/>
          <p:cNvPicPr>
            <a:picLocks noChangeAspect="1"/>
          </p:cNvPicPr>
          <p:nvPr/>
        </p:nvPicPr>
        <p:blipFill>
          <a:blip r:embed="rId3"/>
          <a:stretch>
            <a:fillRect/>
          </a:stretch>
        </p:blipFill>
        <p:spPr>
          <a:xfrm>
            <a:off x="7969931" y="4551648"/>
            <a:ext cx="4222069" cy="2306352"/>
          </a:xfrm>
          <a:prstGeom prst="rect">
            <a:avLst/>
          </a:prstGeom>
        </p:spPr>
      </p:pic>
      <p:pic>
        <p:nvPicPr>
          <p:cNvPr id="6"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200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a:t>Madde 16</a:t>
            </a:r>
            <a:br>
              <a:rPr lang="tr-TR" sz="3200" dirty="0"/>
            </a:br>
            <a:r>
              <a:rPr lang="tr-TR" sz="2500" dirty="0"/>
              <a:t>İmalatçıların yükümlülüklerinin ithalatçılar, dağıtıcılar veya diğer kişiler için geçerli olduğu durumlar</a:t>
            </a:r>
            <a:endParaRPr lang="tr-TR" dirty="0"/>
          </a:p>
        </p:txBody>
      </p:sp>
      <p:sp>
        <p:nvSpPr>
          <p:cNvPr id="3" name="İçerik Yer Tutucusu 2"/>
          <p:cNvSpPr>
            <a:spLocks noGrp="1"/>
          </p:cNvSpPr>
          <p:nvPr>
            <p:ph idx="1"/>
          </p:nvPr>
        </p:nvSpPr>
        <p:spPr/>
        <p:txBody>
          <a:bodyPr/>
          <a:lstStyle/>
          <a:p>
            <a:r>
              <a:rPr lang="tr-TR" dirty="0"/>
              <a:t>Kalite yönetim sistemi (KYS) kurulması,</a:t>
            </a:r>
          </a:p>
          <a:p>
            <a:r>
              <a:rPr lang="tr-TR" dirty="0"/>
              <a:t>Bir onaylanmış kuruluş tarafından düzenlenen KYS ile ilişkili sertifikanın sunulması,</a:t>
            </a:r>
          </a:p>
          <a:p>
            <a:r>
              <a:rPr lang="tr-TR" dirty="0"/>
              <a:t>En az 28 gün önce imalatçı ve Yetkili Otorite’nin bilgilendirilmesi,</a:t>
            </a:r>
          </a:p>
          <a:p>
            <a:r>
              <a:rPr lang="tr-TR" dirty="0"/>
              <a:t>Talep üzerine, çevirisi yapılmış etiket, kullanım talimatı, yeniden ambalajlanmış cihaz numunesinin sunulması</a:t>
            </a:r>
          </a:p>
          <a:p>
            <a:r>
              <a:rPr lang="tr-TR" dirty="0"/>
              <a:t>Kendi bilgilerinin eklenmesi</a:t>
            </a:r>
          </a:p>
          <a:p>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07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a:t>Madde 16</a:t>
            </a:r>
            <a:br>
              <a:rPr lang="tr-TR" sz="3200" dirty="0"/>
            </a:br>
            <a:r>
              <a:rPr lang="tr-TR" sz="2500" dirty="0"/>
              <a:t>İmalatçıların yükümlülüklerinin ithalatçılar, dağıtıcılar veya diğer kişiler için geçerli olduğu durumlar</a:t>
            </a:r>
            <a:endParaRPr lang="tr-TR" dirty="0"/>
          </a:p>
        </p:txBody>
      </p:sp>
      <p:sp>
        <p:nvSpPr>
          <p:cNvPr id="3" name="İçerik Yer Tutucusu 2"/>
          <p:cNvSpPr>
            <a:spLocks noGrp="1"/>
          </p:cNvSpPr>
          <p:nvPr>
            <p:ph idx="1"/>
          </p:nvPr>
        </p:nvSpPr>
        <p:spPr/>
        <p:txBody>
          <a:bodyPr/>
          <a:lstStyle/>
          <a:p>
            <a:pPr marL="0" indent="0">
              <a:buNone/>
            </a:pPr>
            <a:r>
              <a:rPr lang="tr-TR" dirty="0">
                <a:solidFill>
                  <a:srgbClr val="FF0000"/>
                </a:solidFill>
              </a:rPr>
              <a:t>      Kalite Yönetim Sistemi</a:t>
            </a:r>
          </a:p>
          <a:p>
            <a:pPr lvl="1"/>
            <a:r>
              <a:rPr lang="tr-TR" dirty="0"/>
              <a:t>Yönetim sistemi dokümantasyonu</a:t>
            </a:r>
          </a:p>
          <a:p>
            <a:pPr lvl="1"/>
            <a:r>
              <a:rPr lang="tr-TR" dirty="0"/>
              <a:t>Kaynak yönetimi</a:t>
            </a:r>
          </a:p>
          <a:p>
            <a:pPr lvl="1"/>
            <a:r>
              <a:rPr lang="tr-TR" dirty="0"/>
              <a:t>Atama politikaları</a:t>
            </a:r>
          </a:p>
          <a:p>
            <a:pPr lvl="1"/>
            <a:r>
              <a:rPr lang="tr-TR" dirty="0"/>
              <a:t>Sözleşmeler</a:t>
            </a:r>
          </a:p>
          <a:p>
            <a:pPr lvl="1"/>
            <a:r>
              <a:rPr lang="tr-TR" dirty="0"/>
              <a:t>Düzeltici faaliyetler</a:t>
            </a:r>
          </a:p>
          <a:p>
            <a:pPr lvl="1"/>
            <a:r>
              <a:rPr lang="tr-TR" dirty="0"/>
              <a:t>İzlenebilirlik</a:t>
            </a:r>
          </a:p>
          <a:p>
            <a:pPr lvl="1"/>
            <a:r>
              <a:rPr lang="tr-TR" dirty="0"/>
              <a:t>Dokümanların kontrolü</a:t>
            </a:r>
          </a:p>
          <a:p>
            <a:pPr lvl="1"/>
            <a:r>
              <a:rPr lang="tr-TR" dirty="0"/>
              <a:t>Kayıtların kontrolü</a:t>
            </a:r>
          </a:p>
          <a:p>
            <a:pPr lvl="1"/>
            <a:r>
              <a:rPr lang="tr-TR" dirty="0"/>
              <a:t>İç tetkik</a:t>
            </a:r>
          </a:p>
          <a:p>
            <a:pPr lvl="1"/>
            <a:r>
              <a:rPr lang="tr-TR" dirty="0"/>
              <a:t>YGG</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40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a:t>Madde 16</a:t>
            </a:r>
            <a:br>
              <a:rPr lang="tr-TR" sz="3200" dirty="0"/>
            </a:br>
            <a:r>
              <a:rPr lang="tr-TR" sz="2500" dirty="0"/>
              <a:t>İmalatçıların yükümlülüklerinin ithalatçılar, dağıtıcılar veya diğer kişiler için geçerli olduğu durumlar</a:t>
            </a:r>
            <a:endParaRPr lang="tr-TR" dirty="0"/>
          </a:p>
        </p:txBody>
      </p:sp>
      <p:sp>
        <p:nvSpPr>
          <p:cNvPr id="3" name="İçerik Yer Tutucusu 2"/>
          <p:cNvSpPr>
            <a:spLocks noGrp="1"/>
          </p:cNvSpPr>
          <p:nvPr>
            <p:ph idx="1"/>
          </p:nvPr>
        </p:nvSpPr>
        <p:spPr/>
        <p:txBody>
          <a:bodyPr/>
          <a:lstStyle/>
          <a:p>
            <a:r>
              <a:rPr lang="tr-TR" dirty="0"/>
              <a:t>Sözleşmeler</a:t>
            </a:r>
          </a:p>
          <a:p>
            <a:pPr lvl="1"/>
            <a:r>
              <a:rPr lang="tr-TR" dirty="0"/>
              <a:t>Dağıtıcı veya ithalatçının cihazı satın aldığı herhangi bir iktisadi işletmeciyle yapılan sözleşmeler, </a:t>
            </a:r>
          </a:p>
          <a:p>
            <a:pPr lvl="2"/>
            <a:r>
              <a:rPr lang="tr-TR" dirty="0"/>
              <a:t>dağıtıcı veya ithalatçının, güvenlik sorunlarına yanıt vermek veya Yönetmelik'e uygun hale getirmek için söz konusu cihazla ilgili olarak imalatçı tarafından gerçekleştirilen herhangi bir </a:t>
            </a:r>
            <a:r>
              <a:rPr lang="tr-TR" dirty="0">
                <a:solidFill>
                  <a:schemeClr val="accent1"/>
                </a:solidFill>
              </a:rPr>
              <a:t>düzeltici eylem </a:t>
            </a:r>
            <a:r>
              <a:rPr lang="tr-TR" dirty="0"/>
              <a:t>hakkında zamanında bilgilendirilmesini sağlamalıdır. </a:t>
            </a:r>
          </a:p>
          <a:p>
            <a:pPr lvl="1"/>
            <a:r>
              <a:rPr lang="tr-TR" dirty="0"/>
              <a:t>Onaylanmış kuruluş ile dağıtıcı veya ithalatçı arasındaki sözleşme, </a:t>
            </a:r>
          </a:p>
          <a:p>
            <a:pPr lvl="2"/>
            <a:r>
              <a:rPr lang="tr-TR" dirty="0"/>
              <a:t>onaylanmış kuruluşun, gerektiğinde dağıtıcı ve ithalatçı veya bunların </a:t>
            </a:r>
            <a:r>
              <a:rPr lang="tr-TR" dirty="0">
                <a:solidFill>
                  <a:schemeClr val="accent1"/>
                </a:solidFill>
              </a:rPr>
              <a:t>taşeronlarının tesislerinde yerinde denetimler </a:t>
            </a:r>
            <a:r>
              <a:rPr lang="tr-TR" dirty="0"/>
              <a:t>gerçekleştirme olasılığını belirtmelidir. </a:t>
            </a:r>
          </a:p>
          <a:p>
            <a:pPr lvl="1"/>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63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a:t>Madde 16</a:t>
            </a:r>
            <a:br>
              <a:rPr lang="tr-TR" sz="3200" dirty="0"/>
            </a:br>
            <a:r>
              <a:rPr lang="tr-TR" sz="2500" dirty="0"/>
              <a:t>İmalatçıların yükümlülüklerinin ithalatçılar, dağıtıcılar veya diğer kişiler için geçerli olduğu durumlar</a:t>
            </a:r>
            <a:endParaRPr lang="tr-TR" dirty="0"/>
          </a:p>
        </p:txBody>
      </p:sp>
      <p:sp>
        <p:nvSpPr>
          <p:cNvPr id="3" name="İçerik Yer Tutucusu 2"/>
          <p:cNvSpPr>
            <a:spLocks noGrp="1"/>
          </p:cNvSpPr>
          <p:nvPr>
            <p:ph idx="1"/>
          </p:nvPr>
        </p:nvSpPr>
        <p:spPr/>
        <p:txBody>
          <a:bodyPr/>
          <a:lstStyle/>
          <a:p>
            <a:pPr lvl="1"/>
            <a:r>
              <a:rPr lang="tr-TR" dirty="0"/>
              <a:t>Onaylanmış kuruluşun ilgili ürün tipi teknik alanında (MDA / MDN / MDS) da atanmış olması gerekmektedir. </a:t>
            </a:r>
          </a:p>
          <a:p>
            <a:pPr lvl="1"/>
            <a:r>
              <a:rPr lang="tr-TR" dirty="0"/>
              <a:t>İlk belgelendirme sahada</a:t>
            </a:r>
          </a:p>
          <a:p>
            <a:pPr lvl="1"/>
            <a:r>
              <a:rPr lang="tr-TR" dirty="0"/>
              <a:t>Sertifika geçerlilik en fazla 5 yıl – daha kısa ise gözetim yapılmayabilir</a:t>
            </a:r>
          </a:p>
          <a:p>
            <a:pPr lvl="1"/>
            <a:r>
              <a:rPr lang="tr-TR" dirty="0"/>
              <a:t>Gözetim (12-24 ay) / Yeniden Belgelendirme </a:t>
            </a:r>
          </a:p>
          <a:p>
            <a:pPr lvl="1"/>
            <a:r>
              <a:rPr lang="tr-TR" dirty="0"/>
              <a:t>Gözetim - Sahada denetim gerekliliği – risk ?</a:t>
            </a:r>
          </a:p>
          <a:p>
            <a:pPr lvl="1"/>
            <a:r>
              <a:rPr lang="tr-TR" dirty="0"/>
              <a:t>Yeniden belgelendirme sahada (en geç 15 ay önce)</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52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Üçüncü Bölüm</a:t>
            </a:r>
            <a:br>
              <a:rPr lang="tr-TR" dirty="0"/>
            </a:br>
            <a:r>
              <a:rPr lang="tr-TR" sz="3100" dirty="0"/>
              <a:t>Yeniden İşleme </a:t>
            </a:r>
            <a:endParaRPr lang="tr-TR" sz="3600" dirty="0"/>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17  – Tek kullanımlık cihazlar ve yeniden işlenmesi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55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057282" y="0"/>
            <a:ext cx="10034587" cy="6839982"/>
          </a:xfrm>
          <a:prstGeom prst="rect">
            <a:avLst/>
          </a:prstGeom>
        </p:spPr>
      </p:pic>
    </p:spTree>
    <p:extLst>
      <p:ext uri="{BB962C8B-B14F-4D97-AF65-F5344CB8AC3E}">
        <p14:creationId xmlns:p14="http://schemas.microsoft.com/office/powerpoint/2010/main" val="261097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Madde 5 </a:t>
            </a:r>
            <a:br>
              <a:rPr lang="tr-TR" sz="3600" dirty="0"/>
            </a:br>
            <a:r>
              <a:rPr lang="tr-TR" sz="3600" dirty="0"/>
              <a:t>Piyasaya arz ve hizmete sunum</a:t>
            </a:r>
          </a:p>
        </p:txBody>
      </p:sp>
      <p:sp>
        <p:nvSpPr>
          <p:cNvPr id="3" name="İçerik Yer Tutucusu 2"/>
          <p:cNvSpPr>
            <a:spLocks noGrp="1"/>
          </p:cNvSpPr>
          <p:nvPr>
            <p:ph idx="1"/>
          </p:nvPr>
        </p:nvSpPr>
        <p:spPr/>
        <p:txBody>
          <a:bodyPr/>
          <a:lstStyle/>
          <a:p>
            <a:r>
              <a:rPr lang="tr-TR" dirty="0"/>
              <a:t>Ek I uygulanabilir güvenlilik ve performans gerekliliklerine uygunluk</a:t>
            </a:r>
          </a:p>
          <a:p>
            <a:r>
              <a:rPr lang="tr-TR" dirty="0"/>
              <a:t>Klinik değerlendirme içerir </a:t>
            </a:r>
          </a:p>
          <a:p>
            <a:r>
              <a:rPr lang="tr-TR" dirty="0"/>
              <a:t>Sağlık kuruluşlarının bünyesinde üretilen cihazlar için gereklilikler tanımlanmıştır. </a:t>
            </a:r>
          </a:p>
          <a:p>
            <a:pPr lvl="1"/>
            <a:r>
              <a:rPr lang="tr-TR" dirty="0"/>
              <a:t>Beyan</a:t>
            </a:r>
          </a:p>
          <a:p>
            <a:pPr lvl="1"/>
            <a:r>
              <a:rPr lang="tr-TR" dirty="0"/>
              <a:t>Kurum denetlemesi</a:t>
            </a:r>
          </a:p>
          <a:p>
            <a:endParaRPr lang="tr-TR" dirty="0"/>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22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17</a:t>
            </a:r>
            <a:br>
              <a:rPr lang="tr-TR" dirty="0"/>
            </a:br>
            <a:r>
              <a:rPr lang="tr-TR" dirty="0"/>
              <a:t>Tek kullanımlık cihazlar ve yeniden işlenmesi</a:t>
            </a:r>
          </a:p>
        </p:txBody>
      </p:sp>
      <p:sp>
        <p:nvSpPr>
          <p:cNvPr id="3" name="İçerik Yer Tutucusu 2"/>
          <p:cNvSpPr>
            <a:spLocks noGrp="1"/>
          </p:cNvSpPr>
          <p:nvPr>
            <p:ph idx="1"/>
          </p:nvPr>
        </p:nvSpPr>
        <p:spPr>
          <a:xfrm>
            <a:off x="5118447" y="2349924"/>
            <a:ext cx="6281873" cy="4094419"/>
          </a:xfrm>
        </p:spPr>
        <p:txBody>
          <a:bodyPr>
            <a:normAutofit lnSpcReduction="10000"/>
          </a:bodyPr>
          <a:lstStyle/>
          <a:p>
            <a:r>
              <a:rPr lang="tr-TR" dirty="0"/>
              <a:t>Yeniden işleyen  	imalatçı (Md 10)</a:t>
            </a:r>
          </a:p>
          <a:p>
            <a:r>
              <a:rPr lang="tr-TR" dirty="0"/>
              <a:t>İzlenebilirlik !</a:t>
            </a:r>
          </a:p>
          <a:p>
            <a:r>
              <a:rPr lang="tr-TR" dirty="0"/>
              <a:t>Sağlık kuruluşunda yeniden işleme istisnaları</a:t>
            </a:r>
          </a:p>
          <a:p>
            <a:pPr lvl="1"/>
            <a:r>
              <a:rPr lang="tr-TR" dirty="0"/>
              <a:t>Orijinal cihazın GSPR ile eşdeğer ise</a:t>
            </a:r>
          </a:p>
          <a:p>
            <a:pPr lvl="1"/>
            <a:r>
              <a:rPr lang="tr-TR" dirty="0"/>
              <a:t>Başka bir yere aktarılmaz ise</a:t>
            </a:r>
          </a:p>
          <a:p>
            <a:pPr lvl="1"/>
            <a:r>
              <a:rPr lang="tr-TR" dirty="0"/>
              <a:t>KYS var ise</a:t>
            </a:r>
          </a:p>
          <a:p>
            <a:pPr lvl="1"/>
            <a:r>
              <a:rPr lang="tr-TR" dirty="0"/>
              <a:t>Cihazın kullanım bilgilerinin mevcudiyeti</a:t>
            </a:r>
          </a:p>
          <a:p>
            <a:pPr lvl="1"/>
            <a:r>
              <a:rPr lang="tr-TR" dirty="0"/>
              <a:t>Beyan var ise</a:t>
            </a:r>
          </a:p>
          <a:p>
            <a:pPr lvl="1"/>
            <a:r>
              <a:rPr lang="tr-TR" dirty="0"/>
              <a:t>Ayrıntılı dokümantasyon</a:t>
            </a:r>
          </a:p>
          <a:p>
            <a:pPr lvl="1"/>
            <a:r>
              <a:rPr lang="tr-TR" dirty="0"/>
              <a:t>DÖF</a:t>
            </a:r>
          </a:p>
          <a:p>
            <a:pPr lvl="1"/>
            <a:r>
              <a:rPr lang="tr-TR" dirty="0"/>
              <a:t>CS uyumluluk</a:t>
            </a:r>
          </a:p>
        </p:txBody>
      </p:sp>
      <p:sp>
        <p:nvSpPr>
          <p:cNvPr id="4" name="Sağ Ok 3"/>
          <p:cNvSpPr/>
          <p:nvPr/>
        </p:nvSpPr>
        <p:spPr>
          <a:xfrm>
            <a:off x="7213599" y="2525488"/>
            <a:ext cx="638628" cy="2612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pic>
        <p:nvPicPr>
          <p:cNvPr id="5" name="Resim 4"/>
          <p:cNvPicPr>
            <a:picLocks noChangeAspect="1"/>
          </p:cNvPicPr>
          <p:nvPr/>
        </p:nvPicPr>
        <p:blipFill>
          <a:blip r:embed="rId3"/>
          <a:stretch>
            <a:fillRect/>
          </a:stretch>
        </p:blipFill>
        <p:spPr>
          <a:xfrm>
            <a:off x="4557486" y="429666"/>
            <a:ext cx="6500926" cy="1832476"/>
          </a:xfrm>
          <a:prstGeom prst="rect">
            <a:avLst/>
          </a:prstGeom>
        </p:spPr>
      </p:pic>
      <p:pic>
        <p:nvPicPr>
          <p:cNvPr id="6"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a:stretch>
            <a:fillRect/>
          </a:stretch>
        </p:blipFill>
        <p:spPr>
          <a:xfrm>
            <a:off x="10005736" y="4763503"/>
            <a:ext cx="2181225" cy="2095500"/>
          </a:xfrm>
          <a:prstGeom prst="rect">
            <a:avLst/>
          </a:prstGeom>
        </p:spPr>
      </p:pic>
    </p:spTree>
    <p:extLst>
      <p:ext uri="{BB962C8B-B14F-4D97-AF65-F5344CB8AC3E}">
        <p14:creationId xmlns:p14="http://schemas.microsoft.com/office/powerpoint/2010/main" val="2486109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17</a:t>
            </a:r>
            <a:br>
              <a:rPr lang="tr-TR" dirty="0"/>
            </a:br>
            <a:r>
              <a:rPr lang="tr-TR" dirty="0"/>
              <a:t>Tek kullanımlık cihazlar ve yeniden işlenmesi</a:t>
            </a:r>
          </a:p>
        </p:txBody>
      </p:sp>
      <p:sp>
        <p:nvSpPr>
          <p:cNvPr id="3" name="İçerik Yer Tutucusu 2"/>
          <p:cNvSpPr>
            <a:spLocks noGrp="1"/>
          </p:cNvSpPr>
          <p:nvPr>
            <p:ph idx="1"/>
          </p:nvPr>
        </p:nvSpPr>
        <p:spPr/>
        <p:txBody>
          <a:bodyPr/>
          <a:lstStyle/>
          <a:p>
            <a:r>
              <a:rPr lang="tr-TR" dirty="0"/>
              <a:t>Ortak </a:t>
            </a:r>
            <a:r>
              <a:rPr lang="tr-TR" dirty="0" err="1"/>
              <a:t>spesifikasyonlar</a:t>
            </a:r>
            <a:endParaRPr lang="tr-TR" dirty="0"/>
          </a:p>
          <a:p>
            <a:r>
              <a:rPr lang="tr-TR" dirty="0"/>
              <a:t>Onaylanmış kuruluş sertifikası</a:t>
            </a:r>
          </a:p>
          <a:p>
            <a:r>
              <a:rPr lang="tr-TR" dirty="0"/>
              <a:t>En güncel bilimsel kanıtlar</a:t>
            </a:r>
          </a:p>
          <a:p>
            <a:r>
              <a:rPr lang="tr-TR" dirty="0"/>
              <a:t>Yeniden işleyici adı adresi + Ek I Md 23</a:t>
            </a:r>
          </a:p>
          <a:p>
            <a:r>
              <a:rPr lang="tr-TR" b="1" dirty="0">
                <a:solidFill>
                  <a:schemeClr val="accent4">
                    <a:lumMod val="75000"/>
                  </a:schemeClr>
                </a:solidFill>
              </a:rPr>
              <a:t>Orijinal imalatçı etiket üzerinde yer almaz! </a:t>
            </a:r>
          </a:p>
          <a:p>
            <a:r>
              <a:rPr lang="tr-TR" b="1" dirty="0">
                <a:solidFill>
                  <a:schemeClr val="accent4">
                    <a:lumMod val="75000"/>
                  </a:schemeClr>
                </a:solidFill>
              </a:rPr>
              <a:t>Orijinal imalatçı kullanım kılavuzunda belirtilir!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87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17</a:t>
            </a:r>
            <a:br>
              <a:rPr lang="tr-TR" dirty="0"/>
            </a:br>
            <a:r>
              <a:rPr lang="tr-TR" dirty="0"/>
              <a:t>Tek kullanımlık cihazlar ve yeniden işlenmesi</a:t>
            </a:r>
          </a:p>
        </p:txBody>
      </p:sp>
      <p:sp>
        <p:nvSpPr>
          <p:cNvPr id="3" name="İçerik Yer Tutucusu 2"/>
          <p:cNvSpPr>
            <a:spLocks noGrp="1"/>
          </p:cNvSpPr>
          <p:nvPr>
            <p:ph idx="1"/>
          </p:nvPr>
        </p:nvSpPr>
        <p:spPr>
          <a:xfrm>
            <a:off x="5118448" y="2538610"/>
            <a:ext cx="3082124" cy="3513197"/>
          </a:xfrm>
        </p:spPr>
        <p:txBody>
          <a:bodyPr>
            <a:normAutofit fontScale="77500" lnSpcReduction="20000"/>
          </a:bodyPr>
          <a:lstStyle/>
          <a:p>
            <a:r>
              <a:rPr lang="tr-TR" dirty="0"/>
              <a:t>Harici yeniden işleyici sözleşmeleri</a:t>
            </a:r>
          </a:p>
          <a:p>
            <a:r>
              <a:rPr lang="tr-TR" dirty="0"/>
              <a:t>Personel, tesis, ekipman gereklilikleri</a:t>
            </a:r>
          </a:p>
          <a:p>
            <a:r>
              <a:rPr lang="tr-TR" dirty="0"/>
              <a:t>Tek kullanımlık cihazın yeniden işlemeye uygunluğunun ön değerlendirmesi</a:t>
            </a:r>
          </a:p>
          <a:p>
            <a:r>
              <a:rPr lang="tr-TR" dirty="0"/>
              <a:t>Orijinal cihazın değişikliklerinin takibi</a:t>
            </a:r>
          </a:p>
          <a:p>
            <a:r>
              <a:rPr lang="tr-TR" dirty="0"/>
              <a:t>Yeniden işleme döngüsünü belirleme</a:t>
            </a:r>
          </a:p>
          <a:p>
            <a:r>
              <a:rPr lang="tr-TR" dirty="0"/>
              <a:t>Maximum yeniden işleme döngüsü sayısı</a:t>
            </a:r>
          </a:p>
          <a:p>
            <a:endParaRPr lang="tr-TR" dirty="0"/>
          </a:p>
        </p:txBody>
      </p:sp>
      <p:pic>
        <p:nvPicPr>
          <p:cNvPr id="4" name="Resim 3"/>
          <p:cNvPicPr>
            <a:picLocks noChangeAspect="1"/>
          </p:cNvPicPr>
          <p:nvPr/>
        </p:nvPicPr>
        <p:blipFill>
          <a:blip r:embed="rId2"/>
          <a:stretch>
            <a:fillRect/>
          </a:stretch>
        </p:blipFill>
        <p:spPr>
          <a:xfrm>
            <a:off x="4536942" y="37776"/>
            <a:ext cx="7327259" cy="2065402"/>
          </a:xfrm>
          <a:prstGeom prst="rect">
            <a:avLst/>
          </a:prstGeom>
        </p:spPr>
      </p:pic>
      <p:sp>
        <p:nvSpPr>
          <p:cNvPr id="5" name="İçerik Yer Tutucusu 2"/>
          <p:cNvSpPr txBox="1">
            <a:spLocks/>
          </p:cNvSpPr>
          <p:nvPr/>
        </p:nvSpPr>
        <p:spPr>
          <a:xfrm>
            <a:off x="8391420" y="2538610"/>
            <a:ext cx="3082124" cy="3281619"/>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tr-TR" dirty="0"/>
              <a:t>Teknik dokümantasyon</a:t>
            </a:r>
          </a:p>
          <a:p>
            <a:r>
              <a:rPr lang="tr-TR" dirty="0"/>
              <a:t>Prosedürler</a:t>
            </a:r>
          </a:p>
          <a:p>
            <a:r>
              <a:rPr lang="tr-TR" dirty="0"/>
              <a:t>Yeniden işleme döngüsü adımları</a:t>
            </a:r>
          </a:p>
          <a:p>
            <a:r>
              <a:rPr lang="tr-TR" dirty="0"/>
              <a:t>KYS</a:t>
            </a:r>
          </a:p>
          <a:p>
            <a:r>
              <a:rPr lang="tr-TR" dirty="0"/>
              <a:t>Yıllık denetimler</a:t>
            </a:r>
          </a:p>
          <a:p>
            <a:r>
              <a:rPr lang="tr-TR" dirty="0"/>
              <a:t>Olumsuz olay raporlamaları</a:t>
            </a:r>
          </a:p>
          <a:p>
            <a:r>
              <a:rPr lang="tr-TR" dirty="0"/>
              <a:t>İzlenebilirlik</a:t>
            </a:r>
          </a:p>
          <a:p>
            <a:r>
              <a:rPr lang="tr-TR" dirty="0"/>
              <a:t>Kayıtlar</a:t>
            </a:r>
          </a:p>
          <a:p>
            <a:endParaRPr lang="tr-TR" dirty="0"/>
          </a:p>
        </p:txBody>
      </p:sp>
      <p:pic>
        <p:nvPicPr>
          <p:cNvPr id="6"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689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17</a:t>
            </a:r>
            <a:br>
              <a:rPr lang="tr-TR" dirty="0"/>
            </a:br>
            <a:r>
              <a:rPr lang="tr-TR" dirty="0"/>
              <a:t>Tek kullanımlık cihazlar ve yeniden işlenmesi</a:t>
            </a:r>
          </a:p>
        </p:txBody>
      </p:sp>
      <p:sp>
        <p:nvSpPr>
          <p:cNvPr id="3" name="İçerik Yer Tutucusu 2"/>
          <p:cNvSpPr>
            <a:spLocks noGrp="1"/>
          </p:cNvSpPr>
          <p:nvPr>
            <p:ph idx="1"/>
          </p:nvPr>
        </p:nvSpPr>
        <p:spPr>
          <a:xfrm>
            <a:off x="4639235" y="803186"/>
            <a:ext cx="4531659" cy="5248622"/>
          </a:xfrm>
        </p:spPr>
        <p:txBody>
          <a:bodyPr/>
          <a:lstStyle/>
          <a:p>
            <a:r>
              <a:rPr lang="tr-TR" dirty="0"/>
              <a:t>Yeniden işleme adımları</a:t>
            </a:r>
          </a:p>
          <a:p>
            <a:pPr lvl="1"/>
            <a:r>
              <a:rPr lang="tr-TR" dirty="0"/>
              <a:t>(a) kullanım noktasında ön işlem; </a:t>
            </a:r>
          </a:p>
          <a:p>
            <a:pPr lvl="1"/>
            <a:r>
              <a:rPr lang="tr-TR" dirty="0"/>
              <a:t>(b) nakliye; </a:t>
            </a:r>
          </a:p>
          <a:p>
            <a:pPr lvl="1"/>
            <a:r>
              <a:rPr lang="tr-TR" dirty="0"/>
              <a:t>(c) temizlemeden önce hazırlık; </a:t>
            </a:r>
          </a:p>
          <a:p>
            <a:pPr lvl="1"/>
            <a:r>
              <a:rPr lang="tr-TR" dirty="0"/>
              <a:t>(d) temizlik; </a:t>
            </a:r>
          </a:p>
          <a:p>
            <a:pPr lvl="1"/>
            <a:r>
              <a:rPr lang="tr-TR" dirty="0"/>
              <a:t>(e) termal dezenfeksiyon veya kimyasal dezenfeksiyon; </a:t>
            </a:r>
          </a:p>
          <a:p>
            <a:pPr lvl="1"/>
            <a:r>
              <a:rPr lang="tr-TR" dirty="0"/>
              <a:t>(f) kurutma; </a:t>
            </a:r>
          </a:p>
          <a:p>
            <a:pPr lvl="1"/>
            <a:r>
              <a:rPr lang="tr-TR" dirty="0"/>
              <a:t>(g) muayene, bakım, onarım ve işlevsellik testi; </a:t>
            </a:r>
          </a:p>
          <a:p>
            <a:pPr lvl="1"/>
            <a:r>
              <a:rPr lang="tr-TR" dirty="0"/>
              <a:t>(h) paketleme; </a:t>
            </a:r>
          </a:p>
          <a:p>
            <a:pPr lvl="1"/>
            <a:r>
              <a:rPr lang="tr-TR" dirty="0"/>
              <a:t>(i) kullanım talimatlarının etiketlenmesi ve sağlanması;</a:t>
            </a:r>
          </a:p>
          <a:p>
            <a:pPr lvl="1"/>
            <a:r>
              <a:rPr lang="tr-TR" dirty="0"/>
              <a:t>(j) sterilizasyon; </a:t>
            </a:r>
          </a:p>
          <a:p>
            <a:pPr lvl="1"/>
            <a:r>
              <a:rPr lang="tr-TR" dirty="0"/>
              <a:t>(k) depolama.</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8933328" y="1796862"/>
            <a:ext cx="3202321" cy="2802031"/>
          </a:xfrm>
          <a:prstGeom prst="rect">
            <a:avLst/>
          </a:prstGeom>
        </p:spPr>
      </p:pic>
    </p:spTree>
    <p:extLst>
      <p:ext uri="{BB962C8B-B14F-4D97-AF65-F5344CB8AC3E}">
        <p14:creationId xmlns:p14="http://schemas.microsoft.com/office/powerpoint/2010/main" val="505544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17</a:t>
            </a:r>
            <a:br>
              <a:rPr lang="tr-TR" dirty="0"/>
            </a:br>
            <a:r>
              <a:rPr lang="tr-TR" dirty="0"/>
              <a:t>Tek kullanımlık cihazlar ve yeniden işlenmesi</a:t>
            </a:r>
          </a:p>
        </p:txBody>
      </p:sp>
      <p:sp>
        <p:nvSpPr>
          <p:cNvPr id="3" name="İçerik Yer Tutucusu 2"/>
          <p:cNvSpPr>
            <a:spLocks noGrp="1"/>
          </p:cNvSpPr>
          <p:nvPr>
            <p:ph idx="1"/>
          </p:nvPr>
        </p:nvSpPr>
        <p:spPr/>
        <p:txBody>
          <a:bodyPr>
            <a:normAutofit fontScale="92500" lnSpcReduction="10000"/>
          </a:bodyPr>
          <a:lstStyle/>
          <a:p>
            <a:r>
              <a:rPr lang="tr-TR" dirty="0"/>
              <a:t>Yeniden işlemeye uygun tek kullanımlık cihazlar:</a:t>
            </a:r>
          </a:p>
          <a:p>
            <a:pPr lvl="1"/>
            <a:r>
              <a:rPr lang="tr-TR" dirty="0" err="1"/>
              <a:t>Dental</a:t>
            </a:r>
            <a:r>
              <a:rPr lang="tr-TR" dirty="0"/>
              <a:t> bur</a:t>
            </a:r>
          </a:p>
          <a:p>
            <a:pPr lvl="1"/>
            <a:r>
              <a:rPr lang="tr-TR" dirty="0" err="1"/>
              <a:t>Ear</a:t>
            </a:r>
            <a:r>
              <a:rPr lang="tr-TR" dirty="0"/>
              <a:t>, </a:t>
            </a:r>
            <a:r>
              <a:rPr lang="tr-TR" dirty="0" err="1"/>
              <a:t>nose</a:t>
            </a:r>
            <a:r>
              <a:rPr lang="tr-TR" dirty="0"/>
              <a:t>, </a:t>
            </a:r>
            <a:r>
              <a:rPr lang="tr-TR" dirty="0" err="1"/>
              <a:t>throat</a:t>
            </a:r>
            <a:r>
              <a:rPr lang="tr-TR" dirty="0"/>
              <a:t> </a:t>
            </a:r>
            <a:r>
              <a:rPr lang="tr-TR" dirty="0" err="1"/>
              <a:t>manual</a:t>
            </a:r>
            <a:r>
              <a:rPr lang="tr-TR" dirty="0"/>
              <a:t> </a:t>
            </a:r>
            <a:r>
              <a:rPr lang="tr-TR" dirty="0" err="1"/>
              <a:t>surgical</a:t>
            </a:r>
            <a:endParaRPr lang="tr-TR" dirty="0"/>
          </a:p>
          <a:p>
            <a:pPr lvl="1"/>
            <a:r>
              <a:rPr lang="tr-TR" dirty="0" err="1"/>
              <a:t>Drainage</a:t>
            </a:r>
            <a:r>
              <a:rPr lang="tr-TR" dirty="0"/>
              <a:t> </a:t>
            </a:r>
            <a:r>
              <a:rPr lang="tr-TR" dirty="0" err="1"/>
              <a:t>catheter</a:t>
            </a:r>
            <a:endParaRPr lang="tr-TR" dirty="0"/>
          </a:p>
          <a:p>
            <a:pPr lvl="1"/>
            <a:r>
              <a:rPr lang="tr-TR" dirty="0" err="1"/>
              <a:t>Cutting</a:t>
            </a:r>
            <a:r>
              <a:rPr lang="tr-TR" dirty="0"/>
              <a:t> </a:t>
            </a:r>
            <a:r>
              <a:rPr lang="tr-TR" dirty="0" err="1"/>
              <a:t>clip</a:t>
            </a:r>
            <a:r>
              <a:rPr lang="tr-TR" dirty="0"/>
              <a:t> </a:t>
            </a:r>
            <a:r>
              <a:rPr lang="tr-TR" dirty="0" err="1"/>
              <a:t>instrument</a:t>
            </a:r>
            <a:endParaRPr lang="tr-TR" dirty="0"/>
          </a:p>
          <a:p>
            <a:pPr lvl="1"/>
            <a:r>
              <a:rPr lang="tr-TR" dirty="0" err="1"/>
              <a:t>Laparoscopic</a:t>
            </a:r>
            <a:r>
              <a:rPr lang="tr-TR" dirty="0"/>
              <a:t> </a:t>
            </a:r>
            <a:r>
              <a:rPr lang="tr-TR" dirty="0" err="1"/>
              <a:t>insufflator</a:t>
            </a:r>
            <a:endParaRPr lang="tr-TR" dirty="0"/>
          </a:p>
          <a:p>
            <a:pPr lvl="1"/>
            <a:r>
              <a:rPr lang="tr-TR" dirty="0" err="1"/>
              <a:t>Ultrasonic</a:t>
            </a:r>
            <a:r>
              <a:rPr lang="tr-TR" dirty="0"/>
              <a:t> </a:t>
            </a:r>
            <a:r>
              <a:rPr lang="tr-TR" dirty="0" err="1"/>
              <a:t>surgical</a:t>
            </a:r>
            <a:r>
              <a:rPr lang="tr-TR" dirty="0"/>
              <a:t> </a:t>
            </a:r>
            <a:r>
              <a:rPr lang="tr-TR" dirty="0" err="1"/>
              <a:t>instrument</a:t>
            </a:r>
            <a:endParaRPr lang="tr-TR" dirty="0"/>
          </a:p>
          <a:p>
            <a:pPr lvl="1"/>
            <a:r>
              <a:rPr lang="tr-TR" dirty="0" err="1"/>
              <a:t>Anesthesia</a:t>
            </a:r>
            <a:r>
              <a:rPr lang="tr-TR" dirty="0"/>
              <a:t> </a:t>
            </a:r>
            <a:r>
              <a:rPr lang="tr-TR" dirty="0" err="1"/>
              <a:t>conduction</a:t>
            </a:r>
            <a:r>
              <a:rPr lang="tr-TR" dirty="0"/>
              <a:t> </a:t>
            </a:r>
            <a:r>
              <a:rPr lang="tr-TR" dirty="0" err="1"/>
              <a:t>needle</a:t>
            </a:r>
            <a:endParaRPr lang="tr-TR" dirty="0"/>
          </a:p>
          <a:p>
            <a:pPr lvl="1"/>
            <a:r>
              <a:rPr lang="tr-TR" dirty="0" err="1"/>
              <a:t>Tracheal</a:t>
            </a:r>
            <a:r>
              <a:rPr lang="tr-TR" dirty="0"/>
              <a:t> </a:t>
            </a:r>
            <a:r>
              <a:rPr lang="tr-TR" dirty="0" err="1"/>
              <a:t>tube</a:t>
            </a:r>
            <a:endParaRPr lang="tr-TR" dirty="0"/>
          </a:p>
          <a:p>
            <a:pPr lvl="1"/>
            <a:r>
              <a:rPr lang="tr-TR" dirty="0" err="1"/>
              <a:t>Catheter</a:t>
            </a:r>
            <a:r>
              <a:rPr lang="tr-TR" dirty="0"/>
              <a:t> </a:t>
            </a:r>
            <a:r>
              <a:rPr lang="tr-TR" dirty="0" err="1"/>
              <a:t>guidewire</a:t>
            </a:r>
            <a:endParaRPr lang="tr-TR" dirty="0"/>
          </a:p>
          <a:p>
            <a:pPr lvl="1"/>
            <a:r>
              <a:rPr lang="tr-TR" dirty="0" err="1"/>
              <a:t>Oximeter</a:t>
            </a:r>
            <a:endParaRPr lang="tr-TR" dirty="0"/>
          </a:p>
          <a:p>
            <a:pPr lvl="1"/>
            <a:r>
              <a:rPr lang="tr-TR" dirty="0" err="1"/>
              <a:t>Vascular</a:t>
            </a:r>
            <a:r>
              <a:rPr lang="tr-TR" dirty="0"/>
              <a:t> </a:t>
            </a:r>
            <a:r>
              <a:rPr lang="tr-TR" dirty="0" err="1"/>
              <a:t>clamp</a:t>
            </a:r>
            <a:endParaRPr lang="tr-TR" dirty="0"/>
          </a:p>
          <a:p>
            <a:pPr lvl="1"/>
            <a:r>
              <a:rPr lang="tr-TR" dirty="0" err="1"/>
              <a:t>Endoscope</a:t>
            </a:r>
            <a:endParaRPr lang="tr-TR" dirty="0"/>
          </a:p>
          <a:p>
            <a:pPr lvl="1"/>
            <a:r>
              <a:rPr lang="tr-TR" dirty="0" err="1"/>
              <a:t>Biopsy</a:t>
            </a:r>
            <a:r>
              <a:rPr lang="tr-TR" dirty="0"/>
              <a:t> </a:t>
            </a:r>
            <a:r>
              <a:rPr lang="tr-TR" dirty="0" err="1"/>
              <a:t>instrument</a:t>
            </a:r>
            <a:endParaRPr lang="tr-TR" dirty="0"/>
          </a:p>
          <a:p>
            <a:pPr lvl="1"/>
            <a:r>
              <a:rPr lang="tr-TR" dirty="0" err="1"/>
              <a:t>Hemodialysis</a:t>
            </a:r>
            <a:r>
              <a:rPr lang="tr-TR" dirty="0"/>
              <a:t> </a:t>
            </a:r>
            <a:r>
              <a:rPr lang="tr-TR" dirty="0" err="1"/>
              <a:t>system</a:t>
            </a:r>
            <a:endParaRPr lang="tr-TR" dirty="0"/>
          </a:p>
          <a:p>
            <a:pPr lvl="1"/>
            <a:r>
              <a:rPr lang="tr-TR" dirty="0" err="1"/>
              <a:t>Cranial</a:t>
            </a:r>
            <a:r>
              <a:rPr lang="tr-TR" dirty="0"/>
              <a:t> </a:t>
            </a:r>
            <a:r>
              <a:rPr lang="tr-TR" dirty="0" err="1"/>
              <a:t>dirlls</a:t>
            </a:r>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66057" y="5451643"/>
            <a:ext cx="4552390" cy="830997"/>
          </a:xfrm>
          <a:prstGeom prst="rect">
            <a:avLst/>
          </a:prstGeom>
        </p:spPr>
        <p:txBody>
          <a:bodyPr wrap="square">
            <a:spAutoFit/>
          </a:bodyPr>
          <a:lstStyle/>
          <a:p>
            <a:r>
              <a:rPr lang="tr-TR" sz="1200" dirty="0">
                <a:solidFill>
                  <a:schemeClr val="tx2">
                    <a:lumMod val="60000"/>
                    <a:lumOff val="40000"/>
                  </a:schemeClr>
                </a:solidFill>
                <a:hlinkClick r:id="rId3"/>
              </a:rPr>
              <a:t>https://www.federalregister.gov/documents/2003/04/30/03-10413/medical-devices-reprocessed-single-use-devices-termination-of-exemptions-from-premarket-notification</a:t>
            </a:r>
            <a:endParaRPr lang="tr-TR" sz="1200" dirty="0">
              <a:solidFill>
                <a:schemeClr val="tx2">
                  <a:lumMod val="60000"/>
                  <a:lumOff val="40000"/>
                </a:schemeClr>
              </a:solidFill>
            </a:endParaRPr>
          </a:p>
          <a:p>
            <a:endParaRPr lang="tr-TR" sz="1200" dirty="0">
              <a:solidFill>
                <a:schemeClr val="tx2">
                  <a:lumMod val="60000"/>
                  <a:lumOff val="40000"/>
                </a:schemeClr>
              </a:solidFill>
            </a:endParaRPr>
          </a:p>
        </p:txBody>
      </p:sp>
      <p:pic>
        <p:nvPicPr>
          <p:cNvPr id="6" name="Resim 5"/>
          <p:cNvPicPr>
            <a:picLocks noChangeAspect="1"/>
          </p:cNvPicPr>
          <p:nvPr/>
        </p:nvPicPr>
        <p:blipFill>
          <a:blip r:embed="rId4"/>
          <a:stretch>
            <a:fillRect/>
          </a:stretch>
        </p:blipFill>
        <p:spPr>
          <a:xfrm>
            <a:off x="9018042" y="3962141"/>
            <a:ext cx="2381250" cy="1905000"/>
          </a:xfrm>
          <a:prstGeom prst="rect">
            <a:avLst/>
          </a:prstGeom>
        </p:spPr>
      </p:pic>
    </p:spTree>
    <p:extLst>
      <p:ext uri="{BB962C8B-B14F-4D97-AF65-F5344CB8AC3E}">
        <p14:creationId xmlns:p14="http://schemas.microsoft.com/office/powerpoint/2010/main" val="3642055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Üçüncü Bölüm</a:t>
            </a:r>
            <a:br>
              <a:rPr lang="tr-TR" dirty="0"/>
            </a:br>
            <a:r>
              <a:rPr lang="tr-TR" sz="3100" dirty="0"/>
              <a:t>Yeniden İşleme </a:t>
            </a:r>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18  – </a:t>
            </a:r>
            <a:r>
              <a:rPr lang="tr-TR" b="1" dirty="0" err="1"/>
              <a:t>İmplant</a:t>
            </a:r>
            <a:r>
              <a:rPr lang="tr-TR" b="1" dirty="0"/>
              <a:t> kart</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74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Madde 18</a:t>
            </a:r>
            <a:br>
              <a:rPr lang="tr-TR" dirty="0"/>
            </a:br>
            <a:r>
              <a:rPr lang="tr-TR" dirty="0" err="1"/>
              <a:t>İmplant</a:t>
            </a:r>
            <a:r>
              <a:rPr lang="tr-TR" dirty="0"/>
              <a:t> kartı</a:t>
            </a:r>
          </a:p>
        </p:txBody>
      </p:sp>
      <p:sp>
        <p:nvSpPr>
          <p:cNvPr id="3" name="İçerik Yer Tutucusu 2"/>
          <p:cNvSpPr>
            <a:spLocks noGrp="1"/>
          </p:cNvSpPr>
          <p:nvPr>
            <p:ph idx="1"/>
          </p:nvPr>
        </p:nvSpPr>
        <p:spPr>
          <a:xfrm>
            <a:off x="5118447" y="803185"/>
            <a:ext cx="6281873" cy="5321843"/>
          </a:xfrm>
        </p:spPr>
        <p:txBody>
          <a:bodyPr/>
          <a:lstStyle/>
          <a:p>
            <a:r>
              <a:rPr lang="tr-TR" dirty="0"/>
              <a:t>İmalatçının adı, adresi ve web sitesi ile birlikte cihaz adı, seri numarası, lot numarası, UDI ve cihaz modeli </a:t>
            </a:r>
          </a:p>
          <a:p>
            <a:r>
              <a:rPr lang="tr-TR" dirty="0"/>
              <a:t>Uyarılar, önlemler</a:t>
            </a:r>
          </a:p>
          <a:p>
            <a:r>
              <a:rPr lang="tr-TR" dirty="0"/>
              <a:t>Kullanım ömrü, gerekli takip</a:t>
            </a:r>
          </a:p>
          <a:p>
            <a:r>
              <a:rPr lang="tr-TR" dirty="0"/>
              <a:t>Ek I Md 23.4 – kullanım kılavuzu bilgileri</a:t>
            </a:r>
          </a:p>
          <a:p>
            <a:r>
              <a:rPr lang="tr-TR" dirty="0"/>
              <a:t>Türkçe ve gerektiğinde İngilizce</a:t>
            </a:r>
          </a:p>
          <a:p>
            <a:r>
              <a:rPr lang="tr-TR" dirty="0"/>
              <a:t>Anlaşılabilir</a:t>
            </a:r>
          </a:p>
          <a:p>
            <a:r>
              <a:rPr lang="tr-TR" dirty="0"/>
              <a:t>Güncellemeler – web sayfası</a:t>
            </a:r>
          </a:p>
          <a:p>
            <a:pPr marL="0" indent="0">
              <a:buNone/>
            </a:pPr>
            <a:endParaRPr lang="tr-TR" dirty="0"/>
          </a:p>
        </p:txBody>
      </p:sp>
      <p:sp>
        <p:nvSpPr>
          <p:cNvPr id="4" name="Yuvarlatılmış Dikdörtgen 3"/>
          <p:cNvSpPr/>
          <p:nvPr/>
        </p:nvSpPr>
        <p:spPr>
          <a:xfrm>
            <a:off x="5118447" y="5297714"/>
            <a:ext cx="5709210" cy="12627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solidFill>
                  <a:schemeClr val="accent5">
                    <a:lumMod val="75000"/>
                  </a:schemeClr>
                </a:solidFill>
              </a:rPr>
              <a:t>İSTİSNALAR</a:t>
            </a:r>
          </a:p>
          <a:p>
            <a:pPr algn="ctr"/>
            <a:r>
              <a:rPr lang="tr-TR" dirty="0" err="1">
                <a:solidFill>
                  <a:schemeClr val="accent5">
                    <a:lumMod val="75000"/>
                  </a:schemeClr>
                </a:solidFill>
              </a:rPr>
              <a:t>Süturlar</a:t>
            </a:r>
            <a:r>
              <a:rPr lang="tr-TR" dirty="0">
                <a:solidFill>
                  <a:schemeClr val="accent5">
                    <a:lumMod val="75000"/>
                  </a:schemeClr>
                </a:solidFill>
              </a:rPr>
              <a:t>, zımba telleri, </a:t>
            </a:r>
            <a:r>
              <a:rPr lang="tr-TR" dirty="0" err="1">
                <a:solidFill>
                  <a:schemeClr val="accent5">
                    <a:lumMod val="75000"/>
                  </a:schemeClr>
                </a:solidFill>
              </a:rPr>
              <a:t>dental</a:t>
            </a:r>
            <a:r>
              <a:rPr lang="tr-TR" dirty="0">
                <a:solidFill>
                  <a:schemeClr val="accent5">
                    <a:lumMod val="75000"/>
                  </a:schemeClr>
                </a:solidFill>
              </a:rPr>
              <a:t> dolgular, </a:t>
            </a:r>
            <a:r>
              <a:rPr lang="tr-TR" dirty="0" err="1">
                <a:solidFill>
                  <a:schemeClr val="accent5">
                    <a:lumMod val="75000"/>
                  </a:schemeClr>
                </a:solidFill>
              </a:rPr>
              <a:t>dental</a:t>
            </a:r>
            <a:r>
              <a:rPr lang="tr-TR" dirty="0">
                <a:solidFill>
                  <a:schemeClr val="accent5">
                    <a:lumMod val="75000"/>
                  </a:schemeClr>
                </a:solidFill>
              </a:rPr>
              <a:t> braketler, diş kronları, vidalar, kamalar, plaklar, teller, </a:t>
            </a:r>
            <a:r>
              <a:rPr lang="tr-TR" dirty="0" err="1">
                <a:solidFill>
                  <a:schemeClr val="accent5">
                    <a:lumMod val="75000"/>
                  </a:schemeClr>
                </a:solidFill>
              </a:rPr>
              <a:t>pinler</a:t>
            </a:r>
            <a:r>
              <a:rPr lang="tr-TR" dirty="0">
                <a:solidFill>
                  <a:schemeClr val="accent5">
                    <a:lumMod val="75000"/>
                  </a:schemeClr>
                </a:solidFill>
              </a:rPr>
              <a:t>, klipsler ve konektörler </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01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18</a:t>
            </a:r>
            <a:br>
              <a:rPr lang="tr-TR" dirty="0"/>
            </a:br>
            <a:r>
              <a:rPr lang="tr-TR" dirty="0" err="1"/>
              <a:t>İmplant</a:t>
            </a:r>
            <a:r>
              <a:rPr lang="tr-TR" dirty="0"/>
              <a:t> kartı</a:t>
            </a:r>
          </a:p>
        </p:txBody>
      </p:sp>
      <p:pic>
        <p:nvPicPr>
          <p:cNvPr id="4" name="Resim 3"/>
          <p:cNvPicPr>
            <a:picLocks noChangeAspect="1"/>
          </p:cNvPicPr>
          <p:nvPr/>
        </p:nvPicPr>
        <p:blipFill>
          <a:blip r:embed="rId2"/>
          <a:stretch>
            <a:fillRect/>
          </a:stretch>
        </p:blipFill>
        <p:spPr>
          <a:xfrm>
            <a:off x="4862286" y="986171"/>
            <a:ext cx="4444319" cy="2348259"/>
          </a:xfrm>
          <a:prstGeom prst="rect">
            <a:avLst/>
          </a:prstGeom>
        </p:spPr>
      </p:pic>
      <p:pic>
        <p:nvPicPr>
          <p:cNvPr id="5" name="Resim 4"/>
          <p:cNvPicPr>
            <a:picLocks noChangeAspect="1"/>
          </p:cNvPicPr>
          <p:nvPr/>
        </p:nvPicPr>
        <p:blipFill>
          <a:blip r:embed="rId3"/>
          <a:stretch>
            <a:fillRect/>
          </a:stretch>
        </p:blipFill>
        <p:spPr>
          <a:xfrm>
            <a:off x="7416799" y="3578146"/>
            <a:ext cx="4130221" cy="2683595"/>
          </a:xfrm>
          <a:prstGeom prst="rect">
            <a:avLst/>
          </a:prstGeom>
        </p:spPr>
      </p:pic>
      <p:pic>
        <p:nvPicPr>
          <p:cNvPr id="6"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18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18</a:t>
            </a:r>
            <a:br>
              <a:rPr lang="tr-TR" dirty="0"/>
            </a:br>
            <a:r>
              <a:rPr lang="tr-TR" dirty="0" err="1"/>
              <a:t>İmplant</a:t>
            </a:r>
            <a:r>
              <a:rPr lang="tr-TR" dirty="0"/>
              <a:t> kartı</a:t>
            </a:r>
          </a:p>
        </p:txBody>
      </p:sp>
      <p:pic>
        <p:nvPicPr>
          <p:cNvPr id="4" name="Resim 3"/>
          <p:cNvPicPr>
            <a:picLocks noChangeAspect="1"/>
          </p:cNvPicPr>
          <p:nvPr/>
        </p:nvPicPr>
        <p:blipFill>
          <a:blip r:embed="rId2"/>
          <a:stretch>
            <a:fillRect/>
          </a:stretch>
        </p:blipFill>
        <p:spPr>
          <a:xfrm>
            <a:off x="5136770" y="1345294"/>
            <a:ext cx="5838825" cy="3848100"/>
          </a:xfrm>
          <a:prstGeom prst="rect">
            <a:avLst/>
          </a:prstGeom>
        </p:spPr>
      </p:pic>
      <p:sp>
        <p:nvSpPr>
          <p:cNvPr id="5" name="Metin kutusu 4"/>
          <p:cNvSpPr txBox="1"/>
          <p:nvPr/>
        </p:nvSpPr>
        <p:spPr>
          <a:xfrm>
            <a:off x="6052457" y="5646057"/>
            <a:ext cx="3744686" cy="461665"/>
          </a:xfrm>
          <a:prstGeom prst="rect">
            <a:avLst/>
          </a:prstGeom>
          <a:noFill/>
        </p:spPr>
        <p:txBody>
          <a:bodyPr wrap="square" rtlCol="0">
            <a:spAutoFit/>
          </a:bodyPr>
          <a:lstStyle/>
          <a:p>
            <a:r>
              <a:rPr lang="tr-TR" sz="2400" b="1" dirty="0">
                <a:solidFill>
                  <a:schemeClr val="accent1"/>
                </a:solidFill>
              </a:rPr>
              <a:t>88 cihaz tipi tanımlı</a:t>
            </a:r>
          </a:p>
        </p:txBody>
      </p:sp>
      <p:sp>
        <p:nvSpPr>
          <p:cNvPr id="6" name="6-Noktalı Yıldız 5"/>
          <p:cNvSpPr/>
          <p:nvPr/>
        </p:nvSpPr>
        <p:spPr>
          <a:xfrm>
            <a:off x="4387610" y="246743"/>
            <a:ext cx="1664847" cy="1291771"/>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MDCG 2021-11</a:t>
            </a:r>
          </a:p>
        </p:txBody>
      </p:sp>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76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18</a:t>
            </a:r>
            <a:br>
              <a:rPr lang="tr-TR" dirty="0"/>
            </a:br>
            <a:r>
              <a:rPr lang="tr-TR" dirty="0" err="1"/>
              <a:t>İmplant</a:t>
            </a:r>
            <a:r>
              <a:rPr lang="tr-TR" dirty="0"/>
              <a:t> kartı</a:t>
            </a:r>
          </a:p>
        </p:txBody>
      </p:sp>
      <p:sp>
        <p:nvSpPr>
          <p:cNvPr id="3" name="İçerik Yer Tutucusu 2"/>
          <p:cNvSpPr>
            <a:spLocks noGrp="1"/>
          </p:cNvSpPr>
          <p:nvPr>
            <p:ph idx="1"/>
          </p:nvPr>
        </p:nvSpPr>
        <p:spPr/>
        <p:txBody>
          <a:bodyPr/>
          <a:lstStyle/>
          <a:p>
            <a:r>
              <a:rPr lang="tr-TR" dirty="0" err="1"/>
              <a:t>İmplant</a:t>
            </a:r>
            <a:r>
              <a:rPr lang="tr-TR" dirty="0"/>
              <a:t> kartın amacı</a:t>
            </a:r>
          </a:p>
          <a:p>
            <a:r>
              <a:rPr lang="tr-TR" dirty="0" err="1"/>
              <a:t>İmplant</a:t>
            </a:r>
            <a:r>
              <a:rPr lang="tr-TR" dirty="0"/>
              <a:t> kartın tasarımındaki yasal değerlendirme</a:t>
            </a:r>
          </a:p>
          <a:p>
            <a:r>
              <a:rPr lang="tr-TR" dirty="0"/>
              <a:t>Üretici tarafından sağlanacak bilgiler</a:t>
            </a:r>
          </a:p>
          <a:p>
            <a:r>
              <a:rPr lang="tr-TR" dirty="0"/>
              <a:t>Sağlık kuruluşları tarafından sağlanacak bilgiler</a:t>
            </a:r>
          </a:p>
          <a:p>
            <a:r>
              <a:rPr lang="tr-TR" dirty="0"/>
              <a:t>Semboller</a:t>
            </a:r>
          </a:p>
          <a:p>
            <a:r>
              <a:rPr lang="tr-TR" dirty="0"/>
              <a:t>Dil gereklilikleri</a:t>
            </a:r>
          </a:p>
          <a:p>
            <a:r>
              <a:rPr lang="tr-TR" dirty="0"/>
              <a:t>Bilgilendirici kılavuzun faydaları</a:t>
            </a:r>
          </a:p>
          <a:p>
            <a:r>
              <a:rPr lang="tr-TR" dirty="0" err="1"/>
              <a:t>İmplant</a:t>
            </a:r>
            <a:r>
              <a:rPr lang="tr-TR" dirty="0"/>
              <a:t> kart örneği</a:t>
            </a:r>
          </a:p>
        </p:txBody>
      </p:sp>
      <p:sp>
        <p:nvSpPr>
          <p:cNvPr id="4" name="6-Noktalı Yıldız 3"/>
          <p:cNvSpPr/>
          <p:nvPr/>
        </p:nvSpPr>
        <p:spPr>
          <a:xfrm>
            <a:off x="4387610" y="246743"/>
            <a:ext cx="1664847" cy="1291771"/>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MDCG 2019-8</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5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Birinci Bölüm</a:t>
            </a:r>
            <a:br>
              <a:rPr lang="tr-TR" dirty="0"/>
            </a:br>
            <a:r>
              <a:rPr lang="tr-TR" sz="3100" dirty="0"/>
              <a:t>Cihazların Piyasada Bulundurulması ve Hizmete Sunumu</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6 – Uzaktan / Mesafeli satışlar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04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18</a:t>
            </a:r>
            <a:br>
              <a:rPr lang="tr-TR" dirty="0"/>
            </a:br>
            <a:r>
              <a:rPr lang="tr-TR" dirty="0" err="1"/>
              <a:t>İmplant</a:t>
            </a:r>
            <a:r>
              <a:rPr lang="tr-TR" dirty="0"/>
              <a:t> kartı</a:t>
            </a:r>
          </a:p>
        </p:txBody>
      </p:sp>
      <p:sp>
        <p:nvSpPr>
          <p:cNvPr id="3" name="İçerik Yer Tutucusu 2"/>
          <p:cNvSpPr>
            <a:spLocks noGrp="1"/>
          </p:cNvSpPr>
          <p:nvPr>
            <p:ph idx="1"/>
          </p:nvPr>
        </p:nvSpPr>
        <p:spPr/>
        <p:txBody>
          <a:bodyPr/>
          <a:lstStyle/>
          <a:p>
            <a:r>
              <a:rPr lang="tr-TR" dirty="0"/>
              <a:t>Sağlık kuruluşları tarafından eklenecek bilgiler için boş alanlar bırakılmalı</a:t>
            </a:r>
          </a:p>
          <a:p>
            <a:pPr lvl="1">
              <a:buFont typeface="Wingdings" panose="05000000000000000000" pitchFamily="2" charset="2"/>
              <a:buChar char="v"/>
            </a:pPr>
            <a:r>
              <a:rPr lang="tr-TR" dirty="0"/>
              <a:t>Hasta adı</a:t>
            </a:r>
          </a:p>
          <a:p>
            <a:pPr lvl="1">
              <a:buFont typeface="Wingdings" panose="05000000000000000000" pitchFamily="2" charset="2"/>
              <a:buChar char="v"/>
            </a:pPr>
            <a:r>
              <a:rPr lang="tr-TR" dirty="0"/>
              <a:t>Sağlık kuruluşunun adı</a:t>
            </a:r>
          </a:p>
          <a:p>
            <a:pPr lvl="1">
              <a:buFont typeface="Wingdings" panose="05000000000000000000" pitchFamily="2" charset="2"/>
              <a:buChar char="v"/>
            </a:pPr>
            <a:r>
              <a:rPr lang="tr-TR" dirty="0" err="1"/>
              <a:t>İmplantasyon</a:t>
            </a:r>
            <a:r>
              <a:rPr lang="tr-TR" dirty="0"/>
              <a:t> tarihi</a:t>
            </a:r>
          </a:p>
          <a:p>
            <a:r>
              <a:rPr lang="tr-TR" dirty="0"/>
              <a:t>Kredi kartı büyüklüğünde</a:t>
            </a:r>
          </a:p>
        </p:txBody>
      </p:sp>
      <p:sp>
        <p:nvSpPr>
          <p:cNvPr id="4" name="6-Noktalı Yıldız 3"/>
          <p:cNvSpPr/>
          <p:nvPr/>
        </p:nvSpPr>
        <p:spPr>
          <a:xfrm>
            <a:off x="4387610" y="246743"/>
            <a:ext cx="1664847" cy="1291771"/>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MDCG 2019-8</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62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387610" y="320596"/>
            <a:ext cx="6759361" cy="5988864"/>
          </a:xfrm>
          <a:prstGeom prst="rect">
            <a:avLst/>
          </a:prstGeom>
        </p:spPr>
      </p:pic>
      <p:sp>
        <p:nvSpPr>
          <p:cNvPr id="8" name="Unvan 7"/>
          <p:cNvSpPr>
            <a:spLocks noGrp="1"/>
          </p:cNvSpPr>
          <p:nvPr>
            <p:ph type="title"/>
          </p:nvPr>
        </p:nvSpPr>
        <p:spPr/>
        <p:txBody>
          <a:bodyPr/>
          <a:lstStyle/>
          <a:p>
            <a:r>
              <a:rPr lang="tr-TR" dirty="0"/>
              <a:t>Madde 18</a:t>
            </a:r>
            <a:br>
              <a:rPr lang="tr-TR" dirty="0"/>
            </a:br>
            <a:r>
              <a:rPr lang="tr-TR" dirty="0" err="1"/>
              <a:t>İmplant</a:t>
            </a:r>
            <a:r>
              <a:rPr lang="tr-TR" dirty="0"/>
              <a:t> kartı</a:t>
            </a:r>
          </a:p>
        </p:txBody>
      </p:sp>
      <p:sp>
        <p:nvSpPr>
          <p:cNvPr id="10" name="6-Noktalı Yıldız 9"/>
          <p:cNvSpPr/>
          <p:nvPr/>
        </p:nvSpPr>
        <p:spPr>
          <a:xfrm>
            <a:off x="2638120" y="320596"/>
            <a:ext cx="1664847" cy="1291771"/>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MDCG 2019-8</a:t>
            </a:r>
          </a:p>
        </p:txBody>
      </p:sp>
      <p:pic>
        <p:nvPicPr>
          <p:cNvPr id="12" name="Resim 11"/>
          <p:cNvPicPr>
            <a:picLocks noChangeAspect="1"/>
          </p:cNvPicPr>
          <p:nvPr/>
        </p:nvPicPr>
        <p:blipFill>
          <a:blip r:embed="rId3"/>
          <a:stretch>
            <a:fillRect/>
          </a:stretch>
        </p:blipFill>
        <p:spPr>
          <a:xfrm>
            <a:off x="4416638" y="6151924"/>
            <a:ext cx="6759361" cy="648402"/>
          </a:xfrm>
          <a:prstGeom prst="rect">
            <a:avLst/>
          </a:prstGeom>
        </p:spPr>
      </p:pic>
      <p:pic>
        <p:nvPicPr>
          <p:cNvPr id="13" name="Picture 2" descr="UDEM Logo Vector (.CD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35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lstStyle/>
          <a:p>
            <a:r>
              <a:rPr lang="tr-TR" dirty="0"/>
              <a:t>Madde 18</a:t>
            </a:r>
            <a:br>
              <a:rPr lang="tr-TR" dirty="0"/>
            </a:br>
            <a:r>
              <a:rPr lang="tr-TR" dirty="0" err="1"/>
              <a:t>İmplant</a:t>
            </a:r>
            <a:r>
              <a:rPr lang="tr-TR" dirty="0"/>
              <a:t> kartı</a:t>
            </a:r>
          </a:p>
        </p:txBody>
      </p:sp>
      <p:sp>
        <p:nvSpPr>
          <p:cNvPr id="10" name="6-Noktalı Yıldız 9"/>
          <p:cNvSpPr/>
          <p:nvPr/>
        </p:nvSpPr>
        <p:spPr>
          <a:xfrm>
            <a:off x="2638120" y="320596"/>
            <a:ext cx="1664847" cy="1291771"/>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MDCG 2019-8</a:t>
            </a:r>
          </a:p>
        </p:txBody>
      </p:sp>
      <p:pic>
        <p:nvPicPr>
          <p:cNvPr id="2" name="Resim 1"/>
          <p:cNvPicPr>
            <a:picLocks noChangeAspect="1"/>
          </p:cNvPicPr>
          <p:nvPr/>
        </p:nvPicPr>
        <p:blipFill>
          <a:blip r:embed="rId2"/>
          <a:stretch>
            <a:fillRect/>
          </a:stretch>
        </p:blipFill>
        <p:spPr>
          <a:xfrm>
            <a:off x="5220153" y="568246"/>
            <a:ext cx="5467350" cy="6019800"/>
          </a:xfrm>
          <a:prstGeom prst="rect">
            <a:avLst/>
          </a:prstGeom>
        </p:spPr>
      </p:pic>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28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Dördüncü Bölüm</a:t>
            </a:r>
            <a:br>
              <a:rPr lang="tr-TR" dirty="0"/>
            </a:br>
            <a:r>
              <a:rPr lang="tr-TR" sz="3100" dirty="0"/>
              <a:t>CE İşareti, Serbest Dolaşım</a:t>
            </a:r>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19  – AB Uygunluk Beyanı</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81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19</a:t>
            </a:r>
            <a:br>
              <a:rPr lang="tr-TR" dirty="0"/>
            </a:br>
            <a:r>
              <a:rPr lang="tr-TR" dirty="0"/>
              <a:t>AB Uygunluk Beyanı</a:t>
            </a:r>
          </a:p>
        </p:txBody>
      </p:sp>
      <p:sp>
        <p:nvSpPr>
          <p:cNvPr id="3" name="İçerik Yer Tutucusu 2"/>
          <p:cNvSpPr>
            <a:spLocks noGrp="1"/>
          </p:cNvSpPr>
          <p:nvPr>
            <p:ph idx="1"/>
          </p:nvPr>
        </p:nvSpPr>
        <p:spPr/>
        <p:txBody>
          <a:bodyPr/>
          <a:lstStyle/>
          <a:p>
            <a:r>
              <a:rPr lang="tr-TR" dirty="0" err="1"/>
              <a:t>MDR’a</a:t>
            </a:r>
            <a:r>
              <a:rPr lang="tr-TR" dirty="0"/>
              <a:t> uygunluk</a:t>
            </a:r>
          </a:p>
          <a:p>
            <a:r>
              <a:rPr lang="tr-TR" dirty="0"/>
              <a:t>Güncel tutmalı</a:t>
            </a:r>
          </a:p>
          <a:p>
            <a:r>
              <a:rPr lang="tr-TR" dirty="0"/>
              <a:t>Diğer direktifleri görüyorsa – </a:t>
            </a:r>
            <a:r>
              <a:rPr lang="tr-TR" b="1" dirty="0">
                <a:solidFill>
                  <a:schemeClr val="accent5">
                    <a:lumMod val="75000"/>
                  </a:schemeClr>
                </a:solidFill>
              </a:rPr>
              <a:t>tek bir beyan !</a:t>
            </a:r>
          </a:p>
          <a:p>
            <a:r>
              <a:rPr lang="tr-TR" dirty="0"/>
              <a:t>Yurtiçi – beyanın Türkçesi</a:t>
            </a:r>
          </a:p>
        </p:txBody>
      </p:sp>
      <p:sp>
        <p:nvSpPr>
          <p:cNvPr id="4" name="6-Noktalı Yıldız 3"/>
          <p:cNvSpPr/>
          <p:nvPr/>
        </p:nvSpPr>
        <p:spPr>
          <a:xfrm>
            <a:off x="4949371" y="1246839"/>
            <a:ext cx="1030514" cy="1103086"/>
          </a:xfrm>
          <a:prstGeom prst="star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Ek IV</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9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Madde 19</a:t>
            </a:r>
            <a:br>
              <a:rPr lang="tr-TR" dirty="0"/>
            </a:br>
            <a:r>
              <a:rPr lang="tr-TR" dirty="0"/>
              <a:t>AB Uygunluk Beyanı</a:t>
            </a:r>
            <a:br>
              <a:rPr lang="tr-TR" dirty="0"/>
            </a:br>
            <a:r>
              <a:rPr lang="tr-TR" dirty="0"/>
              <a:t>Ek IV</a:t>
            </a:r>
          </a:p>
        </p:txBody>
      </p:sp>
      <p:sp>
        <p:nvSpPr>
          <p:cNvPr id="3" name="İçerik Yer Tutucusu 2"/>
          <p:cNvSpPr>
            <a:spLocks noGrp="1"/>
          </p:cNvSpPr>
          <p:nvPr>
            <p:ph idx="1"/>
          </p:nvPr>
        </p:nvSpPr>
        <p:spPr/>
        <p:txBody>
          <a:bodyPr>
            <a:normAutofit fontScale="85000" lnSpcReduction="20000"/>
          </a:bodyPr>
          <a:lstStyle/>
          <a:p>
            <a:r>
              <a:rPr lang="tr-TR" dirty="0"/>
              <a:t>İmalatçının ve mevcutsa yetkili temsilcisinin adı, unvanı veya markası ve hâlihazırda düzenlenmişse, SRN ve adresi; </a:t>
            </a:r>
          </a:p>
          <a:p>
            <a:r>
              <a:rPr lang="tr-TR" dirty="0"/>
              <a:t>İmalatçının AB uygunluk beyanını tamamen kendi sorumluluğunda düzenlediğine ilişkin bir ifade, </a:t>
            </a:r>
          </a:p>
          <a:p>
            <a:r>
              <a:rPr lang="tr-TR" dirty="0"/>
              <a:t>Temel UDI-DI, </a:t>
            </a:r>
          </a:p>
          <a:p>
            <a:r>
              <a:rPr lang="tr-TR" dirty="0"/>
              <a:t>Ürün adı ve ticari adı, ürün kodu, katalog numarası veya uygulanabilir olduğu hallerde fotoğraf gibi diğer kesin referanslar ile birlikte kullanım amacı. </a:t>
            </a:r>
          </a:p>
          <a:p>
            <a:r>
              <a:rPr lang="tr-TR" dirty="0"/>
              <a:t>Cihazın risk sınıfı, </a:t>
            </a:r>
          </a:p>
          <a:p>
            <a:r>
              <a:rPr lang="tr-TR" dirty="0"/>
              <a:t>AB uygunluk beyanının düzenlenmesini şart koşan ilgili diğer AB mevzuatına uygun olduğuna dair bir ifade, </a:t>
            </a:r>
          </a:p>
          <a:p>
            <a:r>
              <a:rPr lang="tr-TR" dirty="0"/>
              <a:t>Ortak </a:t>
            </a:r>
            <a:r>
              <a:rPr lang="tr-TR" dirty="0" err="1"/>
              <a:t>spesifikasyonlara</a:t>
            </a:r>
            <a:r>
              <a:rPr lang="tr-TR" dirty="0"/>
              <a:t> ilişkin atıflar, </a:t>
            </a:r>
          </a:p>
          <a:p>
            <a:r>
              <a:rPr lang="tr-TR" dirty="0"/>
              <a:t>Onaylanmış kuruluşun adı ve kimlik numarası, yürütülen uygunluk değerlendirme prosedürünün bir tanımı ve düzenlenen sertifika veya sertifikaların tanımlanması, varsa</a:t>
            </a:r>
          </a:p>
          <a:p>
            <a:r>
              <a:rPr lang="tr-TR" dirty="0"/>
              <a:t>Beyanın düzenlenme yeri ve tarihi, imzalayan kişinin adı ve görevi ile birlikte bu kişinin kimin adına imzaladığının bilgisi, imza </a:t>
            </a:r>
          </a:p>
        </p:txBody>
      </p:sp>
      <p:pic>
        <p:nvPicPr>
          <p:cNvPr id="5"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65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Dördüncü Bölüm</a:t>
            </a:r>
            <a:br>
              <a:rPr lang="tr-TR" dirty="0"/>
            </a:br>
            <a:r>
              <a:rPr lang="tr-TR" sz="3100" dirty="0"/>
              <a:t>CE İşareti, Serbest Dolaşım</a:t>
            </a:r>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20  – CE işareti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90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20</a:t>
            </a:r>
            <a:br>
              <a:rPr lang="tr-TR" dirty="0"/>
            </a:br>
            <a:r>
              <a:rPr lang="tr-TR" dirty="0"/>
              <a:t>CE işareti</a:t>
            </a:r>
          </a:p>
        </p:txBody>
      </p:sp>
      <p:sp>
        <p:nvSpPr>
          <p:cNvPr id="3" name="İçerik Yer Tutucusu 2"/>
          <p:cNvSpPr>
            <a:spLocks noGrp="1"/>
          </p:cNvSpPr>
          <p:nvPr>
            <p:ph idx="1"/>
          </p:nvPr>
        </p:nvSpPr>
        <p:spPr>
          <a:xfrm>
            <a:off x="5118447" y="1146629"/>
            <a:ext cx="6281873" cy="5711371"/>
          </a:xfrm>
        </p:spPr>
        <p:txBody>
          <a:bodyPr/>
          <a:lstStyle/>
          <a:p>
            <a:r>
              <a:rPr lang="es-ES" dirty="0"/>
              <a:t>Ismarlama imal edilen veya araştırma amaçlı cihazlar hariç </a:t>
            </a:r>
            <a:endParaRPr lang="tr-TR" dirty="0"/>
          </a:p>
          <a:p>
            <a:r>
              <a:rPr lang="tr-TR" dirty="0"/>
              <a:t>MDR uygunluk – CE işareti</a:t>
            </a:r>
          </a:p>
          <a:p>
            <a:r>
              <a:rPr lang="tr-TR" dirty="0"/>
              <a:t>cihaza veya sterilliğini koruyan ambalajına, </a:t>
            </a:r>
          </a:p>
          <a:p>
            <a:r>
              <a:rPr lang="tr-TR" dirty="0"/>
              <a:t>görünür, okunaklı ve silinemez </a:t>
            </a:r>
          </a:p>
          <a:p>
            <a:r>
              <a:rPr lang="tr-TR" dirty="0"/>
              <a:t>Kullanım kılavuzunda ve satış ambalajında</a:t>
            </a:r>
          </a:p>
          <a:p>
            <a:r>
              <a:rPr lang="tr-TR" dirty="0"/>
              <a:t>OK kimlik numarası , varsa</a:t>
            </a:r>
          </a:p>
          <a:p>
            <a:r>
              <a:rPr lang="tr-TR" dirty="0"/>
              <a:t>&gt;5mm (küçük cihazlarda uygulanmayabilir)</a:t>
            </a:r>
          </a:p>
        </p:txBody>
      </p:sp>
      <p:sp>
        <p:nvSpPr>
          <p:cNvPr id="4" name="6-Noktalı Yıldız 3"/>
          <p:cNvSpPr/>
          <p:nvPr/>
        </p:nvSpPr>
        <p:spPr>
          <a:xfrm>
            <a:off x="4644571" y="427288"/>
            <a:ext cx="1219200" cy="1478984"/>
          </a:xfrm>
          <a:prstGeom prst="star6">
            <a:avLst/>
          </a:prstGeom>
          <a:solidFill>
            <a:schemeClr val="accent3">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Ek V</a:t>
            </a:r>
          </a:p>
        </p:txBody>
      </p:sp>
      <p:sp>
        <p:nvSpPr>
          <p:cNvPr id="5" name="Dikdörtgen 4"/>
          <p:cNvSpPr/>
          <p:nvPr/>
        </p:nvSpPr>
        <p:spPr>
          <a:xfrm>
            <a:off x="4833257" y="5752593"/>
            <a:ext cx="6358012" cy="646331"/>
          </a:xfrm>
          <a:prstGeom prst="rect">
            <a:avLst/>
          </a:prstGeom>
        </p:spPr>
        <p:txBody>
          <a:bodyPr wrap="square">
            <a:spAutoFit/>
          </a:bodyPr>
          <a:lstStyle/>
          <a:p>
            <a:r>
              <a:rPr lang="tr-TR" i="1" dirty="0">
                <a:solidFill>
                  <a:schemeClr val="accent5">
                    <a:lumMod val="75000"/>
                  </a:schemeClr>
                </a:solidFill>
                <a:latin typeface="Times New Roman" panose="02020603050405020304" pitchFamily="18" charset="0"/>
              </a:rPr>
              <a:t>Diğer bir mevzuata tabi olması durumunda, CE işareti, cihazların diğer mevzuatın gerekliliklerini de yerine getirdiğini gösterir !!</a:t>
            </a:r>
            <a:endParaRPr lang="tr-TR" i="1" dirty="0">
              <a:solidFill>
                <a:schemeClr val="accent5">
                  <a:lumMod val="75000"/>
                </a:schemeClr>
              </a:solidFill>
            </a:endParaRPr>
          </a:p>
        </p:txBody>
      </p:sp>
      <p:pic>
        <p:nvPicPr>
          <p:cNvPr id="6" name="Resim 5"/>
          <p:cNvPicPr>
            <a:picLocks noChangeAspect="1"/>
          </p:cNvPicPr>
          <p:nvPr/>
        </p:nvPicPr>
        <p:blipFill>
          <a:blip r:embed="rId2"/>
          <a:stretch>
            <a:fillRect/>
          </a:stretch>
        </p:blipFill>
        <p:spPr>
          <a:xfrm>
            <a:off x="6945853" y="427288"/>
            <a:ext cx="2447414" cy="1478984"/>
          </a:xfrm>
          <a:prstGeom prst="rect">
            <a:avLst/>
          </a:prstGeom>
        </p:spPr>
      </p:pic>
      <p:pic>
        <p:nvPicPr>
          <p:cNvPr id="7"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4"/>
          <a:stretch>
            <a:fillRect/>
          </a:stretch>
        </p:blipFill>
        <p:spPr>
          <a:xfrm>
            <a:off x="737882" y="5198774"/>
            <a:ext cx="3800475" cy="1200150"/>
          </a:xfrm>
          <a:prstGeom prst="rect">
            <a:avLst/>
          </a:prstGeom>
        </p:spPr>
      </p:pic>
    </p:spTree>
    <p:extLst>
      <p:ext uri="{BB962C8B-B14F-4D97-AF65-F5344CB8AC3E}">
        <p14:creationId xmlns:p14="http://schemas.microsoft.com/office/powerpoint/2010/main" val="200428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Dördüncü Bölüm</a:t>
            </a:r>
            <a:br>
              <a:rPr lang="tr-TR" dirty="0"/>
            </a:br>
            <a:r>
              <a:rPr lang="tr-TR" sz="3100" dirty="0"/>
              <a:t>CE İşareti, Serbest Dolaşım</a:t>
            </a:r>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21  – Özel amaçlı cihazlar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292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Md 21</a:t>
            </a:r>
            <a:br>
              <a:rPr lang="tr-TR" dirty="0"/>
            </a:br>
            <a:r>
              <a:rPr lang="tr-TR" dirty="0"/>
              <a:t>Özel amaçlı cihazlar</a:t>
            </a:r>
          </a:p>
        </p:txBody>
      </p:sp>
      <p:sp>
        <p:nvSpPr>
          <p:cNvPr id="3" name="İçerik Yer Tutucusu 2"/>
          <p:cNvSpPr>
            <a:spLocks noGrp="1"/>
          </p:cNvSpPr>
          <p:nvPr>
            <p:ph idx="1"/>
          </p:nvPr>
        </p:nvSpPr>
        <p:spPr/>
        <p:txBody>
          <a:bodyPr/>
          <a:lstStyle/>
          <a:p>
            <a:r>
              <a:rPr lang="tr-TR" dirty="0"/>
              <a:t>klinik araştırma amacıyla bir araştırmacıya temin edilen araştırma amaçlı cihazların</a:t>
            </a:r>
          </a:p>
          <a:p>
            <a:r>
              <a:rPr lang="tr-TR" dirty="0"/>
              <a:t>ısmarlama imal edilen cihazların </a:t>
            </a:r>
          </a:p>
          <a:p>
            <a:pPr marL="0" indent="0">
              <a:buNone/>
            </a:pPr>
            <a:r>
              <a:rPr lang="tr-TR" dirty="0"/>
              <a:t>Piyasada bulundurulmalarına engel oluşturulmaz.</a:t>
            </a:r>
          </a:p>
          <a:p>
            <a:r>
              <a:rPr lang="tr-TR" dirty="0"/>
              <a:t>Ismarlama cihazlar – Ek XIII beyan</a:t>
            </a:r>
          </a:p>
          <a:p>
            <a:pPr lvl="1"/>
            <a:r>
              <a:rPr lang="tr-TR" dirty="0"/>
              <a:t>Cihaz listesini Kuruma ve varsa diğer ilgili yetkili otoritelere sunar.</a:t>
            </a:r>
          </a:p>
          <a:p>
            <a:r>
              <a:rPr lang="tr-TR" dirty="0" err="1"/>
              <a:t>MDR’a</a:t>
            </a:r>
            <a:r>
              <a:rPr lang="tr-TR" dirty="0"/>
              <a:t> uygun olmayan cihazların fuar </a:t>
            </a:r>
            <a:r>
              <a:rPr lang="tr-TR" dirty="0" err="1"/>
              <a:t>vb</a:t>
            </a:r>
            <a:r>
              <a:rPr lang="tr-TR" dirty="0"/>
              <a:t> yerlerde gösterimi</a:t>
            </a:r>
          </a:p>
          <a:p>
            <a:pPr lvl="1"/>
            <a:r>
              <a:rPr lang="tr-TR" b="1" dirty="0" err="1">
                <a:solidFill>
                  <a:schemeClr val="accent4"/>
                </a:solidFill>
              </a:rPr>
              <a:t>MDR’a</a:t>
            </a:r>
            <a:r>
              <a:rPr lang="tr-TR" b="1" dirty="0">
                <a:solidFill>
                  <a:schemeClr val="accent4"/>
                </a:solidFill>
              </a:rPr>
              <a:t> uygunluk sağlanıncaya kadar piyasada bulundurulmayacağını gösterir açık bir işaret olmalı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5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Madde 6 </a:t>
            </a:r>
            <a:br>
              <a:rPr lang="tr-TR" sz="3600" dirty="0"/>
            </a:br>
            <a:r>
              <a:rPr lang="tr-TR" sz="3600" dirty="0"/>
              <a:t>Uzaktan / Mesafeli satışlar</a:t>
            </a:r>
          </a:p>
        </p:txBody>
      </p:sp>
      <p:sp>
        <p:nvSpPr>
          <p:cNvPr id="3" name="İçerik Yer Tutucusu 2"/>
          <p:cNvSpPr>
            <a:spLocks noGrp="1"/>
          </p:cNvSpPr>
          <p:nvPr>
            <p:ph idx="1"/>
          </p:nvPr>
        </p:nvSpPr>
        <p:spPr/>
        <p:txBody>
          <a:bodyPr/>
          <a:lstStyle/>
          <a:p>
            <a:r>
              <a:rPr lang="tr-TR" dirty="0"/>
              <a:t>Bilgi toplumu hizmetleri yoluyla sunulan cihaz</a:t>
            </a:r>
          </a:p>
          <a:p>
            <a:r>
              <a:rPr lang="tr-TR" dirty="0"/>
              <a:t>Yönetmelik hükümleri uygulanır</a:t>
            </a:r>
          </a:p>
          <a:p>
            <a:r>
              <a:rPr lang="tr-TR" dirty="0"/>
              <a:t>Bedelli / bedelsiz fark etmez</a:t>
            </a:r>
          </a:p>
          <a:p>
            <a:r>
              <a:rPr lang="tr-TR" dirty="0"/>
              <a:t>Kuruma AB uygunluk beyanı sunabilir</a:t>
            </a:r>
          </a:p>
          <a:p>
            <a:r>
              <a:rPr lang="tr-TR" dirty="0"/>
              <a:t>Kurum faaliyetleri sonlandırabilir.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514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Dördüncü Bölüm</a:t>
            </a:r>
            <a:br>
              <a:rPr lang="tr-TR" dirty="0"/>
            </a:br>
            <a:r>
              <a:rPr lang="tr-TR" sz="3100" dirty="0"/>
              <a:t>CE İşareti, Serbest Dolaşım</a:t>
            </a:r>
            <a:endParaRPr lang="tr-TR" sz="3600" dirty="0"/>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22  – Sistemler ve işlem paketleri</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92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Md 22</a:t>
            </a:r>
            <a:br>
              <a:rPr lang="tr-TR" dirty="0"/>
            </a:br>
            <a:r>
              <a:rPr lang="tr-TR" dirty="0"/>
              <a:t>Sistemler ve İşlem Paketleri</a:t>
            </a:r>
          </a:p>
        </p:txBody>
      </p:sp>
      <p:sp>
        <p:nvSpPr>
          <p:cNvPr id="3" name="İçerik Yer Tutucusu 2"/>
          <p:cNvSpPr>
            <a:spLocks noGrp="1"/>
          </p:cNvSpPr>
          <p:nvPr>
            <p:ph idx="1"/>
          </p:nvPr>
        </p:nvSpPr>
        <p:spPr>
          <a:xfrm>
            <a:off x="5118447" y="3251198"/>
            <a:ext cx="6281873" cy="2800609"/>
          </a:xfrm>
        </p:spPr>
        <p:txBody>
          <a:bodyPr>
            <a:normAutofit lnSpcReduction="10000"/>
          </a:bodyPr>
          <a:lstStyle/>
          <a:p>
            <a:r>
              <a:rPr lang="tr-TR" dirty="0"/>
              <a:t>IVD / diğer ürün / tıbbi cihazın CE işaretli olması veya mevzuata uygun olması gerekir.</a:t>
            </a:r>
          </a:p>
          <a:p>
            <a:r>
              <a:rPr lang="tr-TR" dirty="0"/>
              <a:t>BEYAN – 10/15 yıl saklanır – Kuruma sunulur</a:t>
            </a:r>
          </a:p>
          <a:p>
            <a:pPr lvl="1"/>
            <a:r>
              <a:rPr lang="tr-TR" dirty="0"/>
              <a:t>İmalatçıların talimatlarına uygunluk</a:t>
            </a:r>
          </a:p>
          <a:p>
            <a:pPr lvl="1"/>
            <a:r>
              <a:rPr lang="tr-TR" dirty="0"/>
              <a:t>Uyumluluklarının doğrulanması</a:t>
            </a:r>
          </a:p>
          <a:p>
            <a:pPr lvl="1"/>
            <a:r>
              <a:rPr lang="tr-TR" dirty="0"/>
              <a:t>Paketi ambalajladığı </a:t>
            </a:r>
          </a:p>
          <a:p>
            <a:pPr lvl="1"/>
            <a:r>
              <a:rPr lang="tr-TR" dirty="0"/>
              <a:t>Diğer ürünlerin bilgilerinin de kullanıcılara sunulduğu</a:t>
            </a:r>
          </a:p>
          <a:p>
            <a:pPr lvl="1"/>
            <a:r>
              <a:rPr lang="tr-TR" dirty="0"/>
              <a:t>Uygun iç izleme, doğrulama ve </a:t>
            </a:r>
            <a:r>
              <a:rPr lang="tr-TR" dirty="0" err="1"/>
              <a:t>validasyona</a:t>
            </a:r>
            <a:r>
              <a:rPr lang="tr-TR" dirty="0"/>
              <a:t> tabi tutulduğu</a:t>
            </a:r>
          </a:p>
        </p:txBody>
      </p:sp>
      <p:sp>
        <p:nvSpPr>
          <p:cNvPr id="4" name="Akış Çizelgesi: Bağlayıcı 3"/>
          <p:cNvSpPr/>
          <p:nvPr/>
        </p:nvSpPr>
        <p:spPr>
          <a:xfrm>
            <a:off x="5118447" y="1074056"/>
            <a:ext cx="2452914" cy="2177143"/>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a:t>CE işareti taşıyan cihaz</a:t>
            </a:r>
          </a:p>
        </p:txBody>
      </p:sp>
      <p:sp>
        <p:nvSpPr>
          <p:cNvPr id="5" name="Akış Çizelgesi: Bağlayıcı 4"/>
          <p:cNvSpPr/>
          <p:nvPr/>
        </p:nvSpPr>
        <p:spPr>
          <a:xfrm>
            <a:off x="8646560" y="1074056"/>
            <a:ext cx="2452914" cy="2177143"/>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ctr">
              <a:buFont typeface="Wingdings" panose="05000000000000000000" pitchFamily="2" charset="2"/>
              <a:buChar char="v"/>
            </a:pPr>
            <a:r>
              <a:rPr lang="tr-TR" sz="1600" dirty="0"/>
              <a:t>CE işareti taşıyan cihaz</a:t>
            </a:r>
          </a:p>
          <a:p>
            <a:pPr marL="285750" indent="-285750" algn="ctr">
              <a:buFont typeface="Wingdings" panose="05000000000000000000" pitchFamily="2" charset="2"/>
              <a:buChar char="v"/>
            </a:pPr>
            <a:r>
              <a:rPr lang="tr-TR" sz="1600" dirty="0"/>
              <a:t>IVD</a:t>
            </a:r>
          </a:p>
          <a:p>
            <a:pPr marL="285750" indent="-285750" algn="ctr">
              <a:buFont typeface="Wingdings" panose="05000000000000000000" pitchFamily="2" charset="2"/>
              <a:buChar char="v"/>
            </a:pPr>
            <a:r>
              <a:rPr lang="tr-TR" sz="1600" dirty="0"/>
              <a:t>Diğer ürünler</a:t>
            </a:r>
          </a:p>
          <a:p>
            <a:pPr algn="ctr"/>
            <a:endParaRPr lang="tr-TR" dirty="0"/>
          </a:p>
        </p:txBody>
      </p:sp>
      <p:sp>
        <p:nvSpPr>
          <p:cNvPr id="6" name="Artı 5"/>
          <p:cNvSpPr/>
          <p:nvPr/>
        </p:nvSpPr>
        <p:spPr>
          <a:xfrm>
            <a:off x="7777135" y="1720636"/>
            <a:ext cx="721760" cy="883982"/>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7" name="Şimşek İşareti 6"/>
          <p:cNvSpPr/>
          <p:nvPr/>
        </p:nvSpPr>
        <p:spPr>
          <a:xfrm>
            <a:off x="1973943" y="158268"/>
            <a:ext cx="1862124" cy="880286"/>
          </a:xfrm>
          <a:prstGeom prst="lightningBol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8" name="Metin kutusu 7"/>
          <p:cNvSpPr txBox="1"/>
          <p:nvPr/>
        </p:nvSpPr>
        <p:spPr>
          <a:xfrm>
            <a:off x="1857828" y="1038554"/>
            <a:ext cx="3367314" cy="369332"/>
          </a:xfrm>
          <a:prstGeom prst="rect">
            <a:avLst/>
          </a:prstGeom>
          <a:noFill/>
        </p:spPr>
        <p:txBody>
          <a:bodyPr wrap="square" rtlCol="0">
            <a:spAutoFit/>
          </a:bodyPr>
          <a:lstStyle/>
          <a:p>
            <a:r>
              <a:rPr lang="tr-TR" b="1" dirty="0">
                <a:solidFill>
                  <a:schemeClr val="accent1"/>
                </a:solidFill>
              </a:rPr>
              <a:t>İlave CE işareti taşımaz !!!</a:t>
            </a:r>
          </a:p>
        </p:txBody>
      </p:sp>
      <p:sp>
        <p:nvSpPr>
          <p:cNvPr id="9" name="Metin kutusu 8"/>
          <p:cNvSpPr txBox="1"/>
          <p:nvPr/>
        </p:nvSpPr>
        <p:spPr>
          <a:xfrm>
            <a:off x="1088571" y="5682475"/>
            <a:ext cx="3106058" cy="646331"/>
          </a:xfrm>
          <a:prstGeom prst="rect">
            <a:avLst/>
          </a:prstGeom>
          <a:noFill/>
        </p:spPr>
        <p:txBody>
          <a:bodyPr wrap="square" rtlCol="0">
            <a:spAutoFit/>
          </a:bodyPr>
          <a:lstStyle/>
          <a:p>
            <a:r>
              <a:rPr lang="tr-TR" b="1" dirty="0">
                <a:solidFill>
                  <a:schemeClr val="accent1"/>
                </a:solidFill>
              </a:rPr>
              <a:t>Ad, unvan, adres, marka</a:t>
            </a:r>
          </a:p>
          <a:p>
            <a:r>
              <a:rPr lang="tr-TR" b="1" dirty="0">
                <a:solidFill>
                  <a:schemeClr val="accent1"/>
                </a:solidFill>
              </a:rPr>
              <a:t>Md 23 bilgiler</a:t>
            </a:r>
          </a:p>
        </p:txBody>
      </p:sp>
      <p:pic>
        <p:nvPicPr>
          <p:cNvPr id="10"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5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Md 22</a:t>
            </a:r>
            <a:br>
              <a:rPr lang="tr-TR" dirty="0"/>
            </a:br>
            <a:r>
              <a:rPr lang="tr-TR" dirty="0"/>
              <a:t>Sistemler ve İşlem Paketleri</a:t>
            </a:r>
          </a:p>
        </p:txBody>
      </p:sp>
      <p:sp>
        <p:nvSpPr>
          <p:cNvPr id="3" name="İçerik Yer Tutucusu 2"/>
          <p:cNvSpPr>
            <a:spLocks noGrp="1"/>
          </p:cNvSpPr>
          <p:nvPr>
            <p:ph idx="1"/>
          </p:nvPr>
        </p:nvSpPr>
        <p:spPr/>
        <p:txBody>
          <a:bodyPr/>
          <a:lstStyle/>
          <a:p>
            <a:r>
              <a:rPr lang="tr-TR" dirty="0"/>
              <a:t>Sistem veya işlem paketlerinin sterilize edilme durumu</a:t>
            </a:r>
          </a:p>
          <a:p>
            <a:pPr lvl="1"/>
            <a:r>
              <a:rPr lang="tr-TR" dirty="0"/>
              <a:t>Ek IX prosedürlerden biri</a:t>
            </a:r>
          </a:p>
          <a:p>
            <a:pPr lvl="1"/>
            <a:r>
              <a:rPr lang="tr-TR" dirty="0"/>
              <a:t>Ek XI Kısım A</a:t>
            </a:r>
          </a:p>
          <a:p>
            <a:pPr lvl="1"/>
            <a:r>
              <a:rPr lang="tr-TR" dirty="0"/>
              <a:t>Onaylanmış kuruluş gerekliliği</a:t>
            </a:r>
          </a:p>
          <a:p>
            <a:pPr lvl="2"/>
            <a:r>
              <a:rPr lang="tr-TR" dirty="0"/>
              <a:t>Sterilizasyon süreçleri</a:t>
            </a:r>
          </a:p>
          <a:p>
            <a:pPr lvl="1"/>
            <a:r>
              <a:rPr lang="tr-TR" dirty="0"/>
              <a:t>Beyan</a:t>
            </a:r>
          </a:p>
          <a:p>
            <a:pPr lvl="2"/>
            <a:r>
              <a:rPr lang="tr-TR" dirty="0"/>
              <a:t>İmalatçının talimatlarına uygunluk</a:t>
            </a:r>
          </a:p>
          <a:p>
            <a:pPr lvl="1"/>
            <a:endParaRPr lang="tr-TR" dirty="0"/>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24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Md 22</a:t>
            </a:r>
            <a:br>
              <a:rPr lang="tr-TR" dirty="0"/>
            </a:br>
            <a:r>
              <a:rPr lang="tr-TR" dirty="0"/>
              <a:t>Sistemler ve İşlem Paketleri</a:t>
            </a:r>
          </a:p>
        </p:txBody>
      </p:sp>
      <p:sp>
        <p:nvSpPr>
          <p:cNvPr id="3" name="İçerik Yer Tutucusu 2"/>
          <p:cNvSpPr>
            <a:spLocks noGrp="1"/>
          </p:cNvSpPr>
          <p:nvPr>
            <p:ph idx="1"/>
          </p:nvPr>
        </p:nvSpPr>
        <p:spPr>
          <a:xfrm>
            <a:off x="5118447" y="803186"/>
            <a:ext cx="6638124" cy="5248622"/>
          </a:xfrm>
        </p:spPr>
        <p:txBody>
          <a:bodyPr/>
          <a:lstStyle/>
          <a:p>
            <a:pPr marL="0" indent="0">
              <a:buNone/>
            </a:pPr>
            <a:r>
              <a:rPr lang="tr-TR" b="1" dirty="0">
                <a:solidFill>
                  <a:schemeClr val="accent1"/>
                </a:solidFill>
              </a:rPr>
              <a:t>Sistem işlem paketi kendi başına TIBBİ CİHAZ </a:t>
            </a:r>
            <a:r>
              <a:rPr lang="tr-TR" b="1" dirty="0" err="1">
                <a:solidFill>
                  <a:schemeClr val="accent1"/>
                </a:solidFill>
              </a:rPr>
              <a:t>dır</a:t>
            </a:r>
            <a:r>
              <a:rPr lang="tr-TR" b="1" dirty="0">
                <a:solidFill>
                  <a:schemeClr val="accent1"/>
                </a:solidFill>
              </a:rPr>
              <a:t>.</a:t>
            </a:r>
          </a:p>
          <a:p>
            <a:r>
              <a:rPr lang="tr-TR" dirty="0"/>
              <a:t>CE işareti taşımayan cihaz</a:t>
            </a:r>
          </a:p>
          <a:p>
            <a:r>
              <a:rPr lang="tr-TR" dirty="0"/>
              <a:t>Kullanım amacı değişen cihaz</a:t>
            </a:r>
          </a:p>
          <a:p>
            <a:r>
              <a:rPr lang="tr-TR" dirty="0"/>
              <a:t>Sterilizasyonun imalatçı talimatlarına uygun yürütülmemesi</a:t>
            </a:r>
          </a:p>
          <a:p>
            <a:endParaRPr lang="tr-TR" dirty="0"/>
          </a:p>
          <a:p>
            <a:r>
              <a:rPr lang="tr-TR" dirty="0"/>
              <a:t>Md 10 imalatçı yükümlülükleri </a:t>
            </a:r>
          </a:p>
          <a:p>
            <a:r>
              <a:rPr lang="tr-TR" dirty="0"/>
              <a:t>Md 52 uygunluk değerlendirme</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08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Dördüncü Bölüm</a:t>
            </a:r>
            <a:br>
              <a:rPr lang="tr-TR" dirty="0"/>
            </a:br>
            <a:r>
              <a:rPr lang="tr-TR" sz="3100" dirty="0"/>
              <a:t>CE İşareti, Serbest Dolaşım</a:t>
            </a:r>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23  – Parçalar ve Bileşenler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12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Md 23 </a:t>
            </a:r>
            <a:br>
              <a:rPr lang="tr-TR" dirty="0"/>
            </a:br>
            <a:r>
              <a:rPr lang="tr-TR" dirty="0"/>
              <a:t>Parçalar ve Bileşenler</a:t>
            </a:r>
          </a:p>
        </p:txBody>
      </p:sp>
      <p:sp>
        <p:nvSpPr>
          <p:cNvPr id="3" name="İçerik Yer Tutucusu 2"/>
          <p:cNvSpPr>
            <a:spLocks noGrp="1"/>
          </p:cNvSpPr>
          <p:nvPr>
            <p:ph idx="1"/>
          </p:nvPr>
        </p:nvSpPr>
        <p:spPr/>
        <p:txBody>
          <a:bodyPr>
            <a:normAutofit fontScale="92500"/>
          </a:bodyPr>
          <a:lstStyle/>
          <a:p>
            <a:r>
              <a:rPr lang="tr-TR" dirty="0"/>
              <a:t>Bir cihazın, performansını veya güvenlilik karakteristiklerini ya da kullanım amacını değiştirmeksizin </a:t>
            </a:r>
          </a:p>
          <a:p>
            <a:r>
              <a:rPr lang="tr-TR" dirty="0"/>
              <a:t>işlevini korumak ya da düzeltmek amacıyla, </a:t>
            </a:r>
          </a:p>
          <a:p>
            <a:r>
              <a:rPr lang="tr-TR" dirty="0"/>
              <a:t>kusurlu veya aşınmış olan aynı ya da benzer bütünleşik parçasının veya bileşeninin ikamesini amaçlayan bir parçayı </a:t>
            </a:r>
          </a:p>
          <a:p>
            <a:r>
              <a:rPr lang="tr-TR" dirty="0"/>
              <a:t>piyasada bulunduran herhangi bir gerçek veya tüzel kişi, bu parçanın cihazın güvenliliğini ve performansını olumsuz bir şekilde etkilemediğini garanti eder. </a:t>
            </a:r>
          </a:p>
          <a:p>
            <a:r>
              <a:rPr lang="tr-TR" dirty="0"/>
              <a:t>Bir cihazın parçasının veya bileşeninin yerine geçmesi amaçlanan ve cihazın performansını veya güvenlilik karakteristiklerini ya da kullanım amacını </a:t>
            </a:r>
            <a:r>
              <a:rPr lang="tr-TR" b="1" dirty="0">
                <a:solidFill>
                  <a:schemeClr val="accent1"/>
                </a:solidFill>
              </a:rPr>
              <a:t>önemli ölçüde değiştiren bir parça, bir cihaz olarak kabul edilir </a:t>
            </a:r>
            <a:r>
              <a:rPr lang="tr-TR" dirty="0"/>
              <a:t>ve bu Yönetmelikte belirtilen gereklilikleri karşılar.</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905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Dördüncü Bölüm</a:t>
            </a:r>
            <a:br>
              <a:rPr lang="tr-TR" dirty="0"/>
            </a:br>
            <a:r>
              <a:rPr lang="tr-TR" sz="3100" dirty="0"/>
              <a:t>CE İşareti, Serbest Dolaşım</a:t>
            </a:r>
            <a:endParaRPr lang="tr-TR" sz="3600" dirty="0"/>
          </a:p>
        </p:txBody>
      </p:sp>
      <p:sp>
        <p:nvSpPr>
          <p:cNvPr id="3" name="İçerik Yer Tutucusu 2"/>
          <p:cNvSpPr>
            <a:spLocks noGrp="1"/>
          </p:cNvSpPr>
          <p:nvPr>
            <p:ph type="body" idx="1"/>
          </p:nvPr>
        </p:nvSpPr>
        <p:spPr>
          <a:xfrm>
            <a:off x="3344216" y="4049487"/>
            <a:ext cx="5490223" cy="1001486"/>
          </a:xfrm>
        </p:spPr>
        <p:txBody>
          <a:bodyPr>
            <a:normAutofit/>
          </a:bodyPr>
          <a:lstStyle/>
          <a:p>
            <a:r>
              <a:rPr lang="tr-TR" b="1" dirty="0"/>
              <a:t>Madde 24  – Serbest dolaşım</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178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Madde 24</a:t>
            </a:r>
            <a:br>
              <a:rPr lang="tr-TR" dirty="0"/>
            </a:br>
            <a:r>
              <a:rPr lang="tr-TR" dirty="0"/>
              <a:t>Serbest Dolaşım</a:t>
            </a:r>
          </a:p>
        </p:txBody>
      </p:sp>
      <p:sp>
        <p:nvSpPr>
          <p:cNvPr id="3" name="İçerik Yer Tutucusu 2"/>
          <p:cNvSpPr>
            <a:spLocks noGrp="1"/>
          </p:cNvSpPr>
          <p:nvPr>
            <p:ph idx="1"/>
          </p:nvPr>
        </p:nvSpPr>
        <p:spPr/>
        <p:txBody>
          <a:bodyPr/>
          <a:lstStyle/>
          <a:p>
            <a:endParaRPr lang="tr-TR" dirty="0"/>
          </a:p>
          <a:p>
            <a:endParaRPr lang="tr-TR" dirty="0"/>
          </a:p>
          <a:p>
            <a:endParaRPr lang="tr-TR" dirty="0"/>
          </a:p>
          <a:p>
            <a:endParaRPr lang="tr-TR" dirty="0"/>
          </a:p>
          <a:p>
            <a:r>
              <a:rPr lang="tr-TR" dirty="0"/>
              <a:t>MDR gerekliliklerini karşılayan cihazların piyasada bulundurulması veya hizmete sunulması reddedilmez, yasaklanmaz veya kısıtlanmaz. </a:t>
            </a:r>
          </a:p>
        </p:txBody>
      </p:sp>
      <p:pic>
        <p:nvPicPr>
          <p:cNvPr id="4" name="Picture 2" descr="UDEM Logo Vector (.CD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6050869" y="1390167"/>
            <a:ext cx="3833360" cy="2153861"/>
          </a:xfrm>
          <a:prstGeom prst="rect">
            <a:avLst/>
          </a:prstGeom>
        </p:spPr>
      </p:pic>
    </p:spTree>
    <p:extLst>
      <p:ext uri="{BB962C8B-B14F-4D97-AF65-F5344CB8AC3E}">
        <p14:creationId xmlns:p14="http://schemas.microsoft.com/office/powerpoint/2010/main" val="190452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344215" y="2597244"/>
            <a:ext cx="5490224" cy="1234527"/>
          </a:xfrm>
        </p:spPr>
        <p:txBody>
          <a:bodyPr>
            <a:normAutofit fontScale="90000"/>
          </a:bodyPr>
          <a:lstStyle/>
          <a:p>
            <a:r>
              <a:rPr lang="tr-TR" sz="4000" dirty="0"/>
              <a:t>Kısım 2</a:t>
            </a:r>
            <a:br>
              <a:rPr lang="tr-TR" sz="4000" dirty="0"/>
            </a:br>
            <a:r>
              <a:rPr lang="tr-TR" sz="4000" dirty="0"/>
              <a:t>Birinci Bölüm</a:t>
            </a:r>
            <a:br>
              <a:rPr lang="tr-TR" dirty="0"/>
            </a:br>
            <a:r>
              <a:rPr lang="tr-TR" sz="3100" dirty="0"/>
              <a:t>Cihazların Piyasada Bulundurulması ve Hizmete Sunumu</a:t>
            </a:r>
            <a:endParaRPr lang="tr-TR" dirty="0"/>
          </a:p>
        </p:txBody>
      </p:sp>
      <p:sp>
        <p:nvSpPr>
          <p:cNvPr id="3" name="İçerik Yer Tutucusu 2"/>
          <p:cNvSpPr>
            <a:spLocks noGrp="1"/>
          </p:cNvSpPr>
          <p:nvPr>
            <p:ph type="body" idx="1"/>
          </p:nvPr>
        </p:nvSpPr>
        <p:spPr>
          <a:xfrm>
            <a:off x="3344216" y="4049487"/>
            <a:ext cx="5490223" cy="1001486"/>
          </a:xfrm>
        </p:spPr>
        <p:txBody>
          <a:bodyPr/>
          <a:lstStyle/>
          <a:p>
            <a:r>
              <a:rPr lang="tr-TR" b="1" dirty="0"/>
              <a:t>Madde 7 – Yanıltıcı beyanlar</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4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Madde 7</a:t>
            </a:r>
            <a:br>
              <a:rPr lang="tr-TR" sz="3600" dirty="0"/>
            </a:br>
            <a:r>
              <a:rPr lang="tr-TR" sz="3600" dirty="0"/>
              <a:t>Yanıltıcı beyanlar</a:t>
            </a:r>
          </a:p>
        </p:txBody>
      </p:sp>
      <p:sp>
        <p:nvSpPr>
          <p:cNvPr id="3" name="İçerik Yer Tutucusu 2"/>
          <p:cNvSpPr>
            <a:spLocks noGrp="1"/>
          </p:cNvSpPr>
          <p:nvPr>
            <p:ph idx="1"/>
          </p:nvPr>
        </p:nvSpPr>
        <p:spPr/>
        <p:txBody>
          <a:bodyPr/>
          <a:lstStyle/>
          <a:p>
            <a:r>
              <a:rPr lang="tr-TR" dirty="0"/>
              <a:t>Etiket, kullanım kılavuzu, tanıtım materyali</a:t>
            </a:r>
          </a:p>
          <a:p>
            <a:r>
              <a:rPr lang="tr-TR" dirty="0"/>
              <a:t>Kullanım amacı, güvenlilik ve performansı</a:t>
            </a:r>
          </a:p>
          <a:p>
            <a:r>
              <a:rPr lang="tr-TR" dirty="0"/>
              <a:t>Kullanıcı veya hastayı yanlış yönlendirebilecek</a:t>
            </a:r>
          </a:p>
          <a:p>
            <a:r>
              <a:rPr lang="tr-TR" dirty="0"/>
              <a:t>Metin, isim, ticari marka, resim ve figür veya diğer işaretler</a:t>
            </a:r>
          </a:p>
          <a:p>
            <a:pPr marL="0" indent="0">
              <a:buNone/>
            </a:pPr>
            <a:r>
              <a:rPr lang="tr-TR" dirty="0"/>
              <a:t>		</a:t>
            </a:r>
            <a:r>
              <a:rPr lang="tr-TR" sz="2400" b="1" dirty="0">
                <a:solidFill>
                  <a:schemeClr val="accent1"/>
                </a:solidFill>
              </a:rPr>
              <a:t>YASAK!!!!</a:t>
            </a:r>
          </a:p>
        </p:txBody>
      </p:sp>
      <p:pic>
        <p:nvPicPr>
          <p:cNvPr id="4" name="Picture 2" descr="UDEM Logo Vector (.CD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292" y="120157"/>
            <a:ext cx="787669" cy="687899"/>
          </a:xfrm>
          <a:prstGeom prst="rect">
            <a:avLst/>
          </a:prstGeom>
          <a:noFill/>
          <a:extLst>
            <a:ext uri="{909E8E84-426E-40DD-AFC4-6F175D3DCCD1}">
              <a14:hiddenFill xmlns:a14="http://schemas.microsoft.com/office/drawing/2010/main">
                <a:solidFill>
                  <a:srgbClr val="FFFFFF"/>
                </a:solidFill>
              </a14:hiddenFill>
            </a:ext>
          </a:extLst>
        </p:spPr>
      </p:pic>
      <p:sp>
        <p:nvSpPr>
          <p:cNvPr id="5" name="Oval Belirtme Çizgisi 4"/>
          <p:cNvSpPr/>
          <p:nvPr/>
        </p:nvSpPr>
        <p:spPr>
          <a:xfrm>
            <a:off x="8073595" y="638628"/>
            <a:ext cx="3004458" cy="1306286"/>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t>Cihazın sahip olmadığı özellikler / fonksiyonlar</a:t>
            </a:r>
          </a:p>
        </p:txBody>
      </p:sp>
      <p:sp>
        <p:nvSpPr>
          <p:cNvPr id="6" name="Oval Belirtme Çizgisi 5"/>
          <p:cNvSpPr/>
          <p:nvPr/>
        </p:nvSpPr>
        <p:spPr>
          <a:xfrm>
            <a:off x="4790263" y="4721420"/>
            <a:ext cx="2742652" cy="1713543"/>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t>Riskleri kullanıcıya / hastaya bildirmemek / eksik bildirmek</a:t>
            </a:r>
          </a:p>
        </p:txBody>
      </p:sp>
      <p:sp>
        <p:nvSpPr>
          <p:cNvPr id="7" name="Oval Belirtme Çizgisi 6"/>
          <p:cNvSpPr/>
          <p:nvPr/>
        </p:nvSpPr>
        <p:spPr>
          <a:xfrm>
            <a:off x="4479671" y="391535"/>
            <a:ext cx="2288870" cy="1129976"/>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Tedavi tanı ile ilgili yanlış intiba </a:t>
            </a:r>
          </a:p>
        </p:txBody>
      </p:sp>
      <p:sp>
        <p:nvSpPr>
          <p:cNvPr id="8" name="Oval Belirtme Çizgisi 7"/>
          <p:cNvSpPr/>
          <p:nvPr/>
        </p:nvSpPr>
        <p:spPr>
          <a:xfrm>
            <a:off x="8789182" y="4448215"/>
            <a:ext cx="2473903" cy="1212356"/>
          </a:xfrm>
          <a:prstGeom prst="wedgeEllipse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a:t>Kullanım amacı dışında kullanım önerileri</a:t>
            </a:r>
          </a:p>
        </p:txBody>
      </p:sp>
    </p:spTree>
    <p:extLst>
      <p:ext uri="{BB962C8B-B14F-4D97-AF65-F5344CB8AC3E}">
        <p14:creationId xmlns:p14="http://schemas.microsoft.com/office/powerpoint/2010/main" val="201019222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6622</TotalTime>
  <Words>3920</Words>
  <Application>Microsoft Office PowerPoint</Application>
  <PresentationFormat>Geniş ekran</PresentationFormat>
  <Paragraphs>616</Paragraphs>
  <Slides>77</Slides>
  <Notes>35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77</vt:i4>
      </vt:variant>
    </vt:vector>
  </HeadingPairs>
  <TitlesOfParts>
    <vt:vector size="84" baseType="lpstr">
      <vt:lpstr>Arial</vt:lpstr>
      <vt:lpstr>Calibri</vt:lpstr>
      <vt:lpstr>Calibri Light</vt:lpstr>
      <vt:lpstr>Rockwell</vt:lpstr>
      <vt:lpstr>Times New Roman</vt:lpstr>
      <vt:lpstr>Wingdings</vt:lpstr>
      <vt:lpstr>Atlas</vt:lpstr>
      <vt:lpstr>PowerPoint Sunusu</vt:lpstr>
      <vt:lpstr>Kısım 2 Cihazların Piyasada Bulundurulması ve Hizmete Sunumu, İktisadi İşletmecilerin Yükümlülükleri, Yeniden İşleme, CE İşareti, Serbest Dolaşım </vt:lpstr>
      <vt:lpstr>Kısım 2 Cihazların Piyasada Bulundurulması ve Hizmete Sunumu, İktisadi İşletmecilerin Yükümlülükleri, Yeniden İşleme, CE İşareti, Serbest Dolaşım </vt:lpstr>
      <vt:lpstr>Kısım 2 Birinci Bölüm Cihazların Piyasada Bulundurulması ve Hizmete Sunumu</vt:lpstr>
      <vt:lpstr>Madde 5  Piyasaya arz ve hizmete sunum</vt:lpstr>
      <vt:lpstr>Kısım 2 Birinci Bölüm Cihazların Piyasada Bulundurulması ve Hizmete Sunumu</vt:lpstr>
      <vt:lpstr>Madde 6  Uzaktan / Mesafeli satışlar</vt:lpstr>
      <vt:lpstr>Kısım 2 Birinci Bölüm Cihazların Piyasada Bulundurulması ve Hizmete Sunumu</vt:lpstr>
      <vt:lpstr>Madde 7 Yanıltıcı beyanlar</vt:lpstr>
      <vt:lpstr>Kısım 2 Birinci Bölüm Cihazların Piyasada Bulundurulması ve Hizmete Sunumu</vt:lpstr>
      <vt:lpstr>Madde 8 Uyumlaştırılmış standartların kullanımı</vt:lpstr>
      <vt:lpstr>Madde 8 Uyumlaştırılmış standartların kullanımı</vt:lpstr>
      <vt:lpstr>Madde 8 Uyumlaştırılmış standartların kullanımı</vt:lpstr>
      <vt:lpstr>Kısım 2 Birinci Bölüm Cihazların Piyasada Bulundurulması ve Hizmete Sunumu</vt:lpstr>
      <vt:lpstr>Madde 9  Ortak Spesifikasyonlar</vt:lpstr>
      <vt:lpstr>Madde 9  Ortak Spesifikasyonlar</vt:lpstr>
      <vt:lpstr>Kısım 2 İkinci Bölüm İktisadi İşletmecilerin Yükümlülükleri</vt:lpstr>
      <vt:lpstr>Madde 10 İmalatçı yükümlülükleri</vt:lpstr>
      <vt:lpstr>Madde 10 İmalatçı yükümlülükleri</vt:lpstr>
      <vt:lpstr>Madde 10 İmalatçı yükümlülükleri</vt:lpstr>
      <vt:lpstr>Madde 10 İmalatçı yükümlülükleri</vt:lpstr>
      <vt:lpstr>Madde 10 İmalatçı yükümlülükleri</vt:lpstr>
      <vt:lpstr>Madde 10 İmalatçı yükümlülükleri</vt:lpstr>
      <vt:lpstr>Kısım 2 İkinci Bölüm İktisadi İşletmecilerin Yükümlülükleri</vt:lpstr>
      <vt:lpstr>Madde 11 Yetkili Temsilci</vt:lpstr>
      <vt:lpstr>Madde 11 Yetkili Temsilci</vt:lpstr>
      <vt:lpstr>Madde 11 Yetkili Temsilci</vt:lpstr>
      <vt:lpstr>Kısım 2 İkinci Bölüm İktisadi İşletmecilerin Yükümlülükleri</vt:lpstr>
      <vt:lpstr>Madde 12  Yetkili Temsilci Değişikliği</vt:lpstr>
      <vt:lpstr>Kısım 2 İkinci Bölüm İktisadi İşletmecilerin Yükümlülükleri</vt:lpstr>
      <vt:lpstr>Madde 13 İthalatçı yükümlülükleri</vt:lpstr>
      <vt:lpstr>Madde 13 İthalatçı yükümlülükleri</vt:lpstr>
      <vt:lpstr>Kısım 2 İkinci Bölüm İktisadi İşletmecilerin Yükümlülükleri</vt:lpstr>
      <vt:lpstr>Madde 14  Dağıtıcıların yükümlülükleri</vt:lpstr>
      <vt:lpstr>Madde 14  Dağıtıcıların yükümlülükleri</vt:lpstr>
      <vt:lpstr>Kısım 2 İkinci Bölüm İktisadi İşletmecilerin Yükümlülükleri</vt:lpstr>
      <vt:lpstr>Madde 15 Mevzuata uyum sorumlusu</vt:lpstr>
      <vt:lpstr>Madde 15 Mevzuata uyum sorumlusu</vt:lpstr>
      <vt:lpstr>Kısım 2 İkinci Bölüm İktisadi İşletmecilerin Yükümlülükleri</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Madde 16 İmalatçıların yükümlülüklerinin ithalatçılar, dağıtıcılar veya diğer kişiler için geçerli olduğu durumlar</vt:lpstr>
      <vt:lpstr>Kısım 2 Üçüncü Bölüm Yeniden İşleme </vt:lpstr>
      <vt:lpstr>PowerPoint Sunusu</vt:lpstr>
      <vt:lpstr>Madde 17 Tek kullanımlık cihazlar ve yeniden işlenmesi</vt:lpstr>
      <vt:lpstr>Madde 17 Tek kullanımlık cihazlar ve yeniden işlenmesi</vt:lpstr>
      <vt:lpstr>Madde 17 Tek kullanımlık cihazlar ve yeniden işlenmesi</vt:lpstr>
      <vt:lpstr>Madde 17 Tek kullanımlık cihazlar ve yeniden işlenmesi</vt:lpstr>
      <vt:lpstr>Madde 17 Tek kullanımlık cihazlar ve yeniden işlenmesi</vt:lpstr>
      <vt:lpstr>Kısım 2 Üçüncü Bölüm Yeniden İşleme </vt:lpstr>
      <vt:lpstr>Madde 18 İmplant kartı</vt:lpstr>
      <vt:lpstr>Madde 18 İmplant kartı</vt:lpstr>
      <vt:lpstr>Madde 18 İmplant kartı</vt:lpstr>
      <vt:lpstr>Madde 18 İmplant kartı</vt:lpstr>
      <vt:lpstr>Madde 18 İmplant kartı</vt:lpstr>
      <vt:lpstr>Madde 18 İmplant kartı</vt:lpstr>
      <vt:lpstr>Madde 18 İmplant kartı</vt:lpstr>
      <vt:lpstr>Kısım 2 Dördüncü Bölüm CE İşareti, Serbest Dolaşım</vt:lpstr>
      <vt:lpstr>Madde 19 AB Uygunluk Beyanı</vt:lpstr>
      <vt:lpstr>Madde 19 AB Uygunluk Beyanı Ek IV</vt:lpstr>
      <vt:lpstr>Kısım 2 Dördüncü Bölüm CE İşareti, Serbest Dolaşım</vt:lpstr>
      <vt:lpstr>Madde 20 CE işareti</vt:lpstr>
      <vt:lpstr>Kısım 2 Dördüncü Bölüm CE İşareti, Serbest Dolaşım</vt:lpstr>
      <vt:lpstr>Md 21 Özel amaçlı cihazlar</vt:lpstr>
      <vt:lpstr>Kısım 2 Dördüncü Bölüm CE İşareti, Serbest Dolaşım</vt:lpstr>
      <vt:lpstr>Md 22 Sistemler ve İşlem Paketleri</vt:lpstr>
      <vt:lpstr>Md 22 Sistemler ve İşlem Paketleri</vt:lpstr>
      <vt:lpstr>Md 22 Sistemler ve İşlem Paketleri</vt:lpstr>
      <vt:lpstr>Kısım 2 Dördüncü Bölüm CE İşareti, Serbest Dolaşım</vt:lpstr>
      <vt:lpstr>Md 23  Parçalar ve Bileşenler</vt:lpstr>
      <vt:lpstr>Kısım 2 Dördüncü Bölüm CE İşareti, Serbest Dolaşım</vt:lpstr>
      <vt:lpstr>Madde 24 Serbest Dolaşım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UDEM_Lenovo2</dc:creator>
  <cp:lastModifiedBy>PELİN BİCER</cp:lastModifiedBy>
  <cp:revision>193</cp:revision>
  <dcterms:created xsi:type="dcterms:W3CDTF">2022-05-16T13:11:59Z</dcterms:created>
  <dcterms:modified xsi:type="dcterms:W3CDTF">2022-10-20T07:34:56Z</dcterms:modified>
</cp:coreProperties>
</file>